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x="18288000" cy="10287000"/>
  <p:notesSz cx="6858000" cy="9144000"/>
  <p:embeddedFontLst>
    <p:embeddedFont>
      <p:font typeface="Intro Rust" charset="1" panose="00000500000000000000"/>
      <p:regular r:id="rId43"/>
    </p:embeddedFont>
    <p:embeddedFont>
      <p:font typeface="Roboto" charset="1" panose="02000000000000000000"/>
      <p:regular r:id="rId44"/>
    </p:embeddedFont>
    <p:embeddedFont>
      <p:font typeface="Roboto Bold" charset="1" panose="02000000000000000000"/>
      <p:regular r:id="rId45"/>
    </p:embeddedFont>
    <p:embeddedFont>
      <p:font typeface="Montserrat Classic Bold" charset="1" panose="00000800000000000000"/>
      <p:regular r:id="rId46"/>
    </p:embeddedFont>
    <p:embeddedFont>
      <p:font typeface="Montserrat Classic" charset="1" panose="0000050000000000000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1550" y="2913913"/>
            <a:ext cx="3451574" cy="845380"/>
            <a:chOff x="0" y="0"/>
            <a:chExt cx="909057" cy="2226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09057" cy="222651"/>
            </a:xfrm>
            <a:custGeom>
              <a:avLst/>
              <a:gdLst/>
              <a:ahLst/>
              <a:cxnLst/>
              <a:rect r="r" b="b" t="t" l="l"/>
              <a:pathLst>
                <a:path h="222651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46389"/>
                  </a:lnTo>
                  <a:cubicBezTo>
                    <a:pt x="909057" y="188508"/>
                    <a:pt x="874913" y="222651"/>
                    <a:pt x="832794" y="222651"/>
                  </a:cubicBezTo>
                  <a:lnTo>
                    <a:pt x="76262" y="222651"/>
                  </a:lnTo>
                  <a:cubicBezTo>
                    <a:pt x="34144" y="222651"/>
                    <a:pt x="0" y="188508"/>
                    <a:pt x="0" y="14638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0D0608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909057" cy="270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44456" y="2744125"/>
            <a:ext cx="6528087" cy="6373045"/>
          </a:xfrm>
          <a:custGeom>
            <a:avLst/>
            <a:gdLst/>
            <a:ahLst/>
            <a:cxnLst/>
            <a:rect r="r" b="b" t="t" l="l"/>
            <a:pathLst>
              <a:path h="6373045" w="6528087">
                <a:moveTo>
                  <a:pt x="0" y="0"/>
                </a:moveTo>
                <a:lnTo>
                  <a:pt x="6528088" y="0"/>
                </a:lnTo>
                <a:lnTo>
                  <a:pt x="6528088" y="6373045"/>
                </a:lnTo>
                <a:lnTo>
                  <a:pt x="0" y="63730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10389" y="1387575"/>
            <a:ext cx="10667221" cy="534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53"/>
              </a:lnSpc>
              <a:spcBef>
                <a:spcPct val="0"/>
              </a:spcBef>
            </a:pPr>
            <a:r>
              <a:rPr lang="en-US" sz="4013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Practical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98659" y="3170614"/>
            <a:ext cx="3037357" cy="360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56"/>
              </a:lnSpc>
            </a:pPr>
            <a:r>
              <a:rPr lang="en-US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Git Hub Link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48177" y="1601472"/>
            <a:ext cx="5707146" cy="8124051"/>
          </a:xfrm>
          <a:custGeom>
            <a:avLst/>
            <a:gdLst/>
            <a:ahLst/>
            <a:cxnLst/>
            <a:rect r="r" b="b" t="t" l="l"/>
            <a:pathLst>
              <a:path h="8124051" w="5707146">
                <a:moveTo>
                  <a:pt x="0" y="0"/>
                </a:moveTo>
                <a:lnTo>
                  <a:pt x="5707146" y="0"/>
                </a:lnTo>
                <a:lnTo>
                  <a:pt x="5707146" y="8124051"/>
                </a:lnTo>
                <a:lnTo>
                  <a:pt x="0" y="8124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82037" y="371792"/>
            <a:ext cx="15748904" cy="1045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78"/>
              </a:lnSpc>
            </a:pPr>
            <a:r>
              <a:rPr lang="en-US" sz="7800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Transformer architecture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65872" y="1891598"/>
            <a:ext cx="10443155" cy="745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Encoder Workflow</a:t>
            </a:r>
          </a:p>
          <a:p>
            <a:pPr algn="l">
              <a:lnSpc>
                <a:spcPts val="4799"/>
              </a:lnSpc>
            </a:pPr>
          </a:p>
          <a:p>
            <a:pPr algn="l" marL="1209039" indent="-403013" lvl="2">
              <a:lnSpc>
                <a:spcPts val="4199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The </a:t>
            </a:r>
            <a:r>
              <a:rPr lang="en-US" b="true" sz="2799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encoder</a:t>
            </a:r>
            <a:r>
              <a:rPr lang="en-US" sz="27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is a key component of the Transformer architecture.</a:t>
            </a:r>
          </a:p>
          <a:p>
            <a:pPr algn="l">
              <a:lnSpc>
                <a:spcPts val="4199"/>
              </a:lnSpc>
            </a:pPr>
          </a:p>
          <a:p>
            <a:pPr algn="l" marL="1209039" indent="-403013" lvl="2">
              <a:lnSpc>
                <a:spcPts val="4199"/>
              </a:lnSpc>
              <a:buFont typeface="Arial"/>
              <a:buChar char="⚬"/>
            </a:pPr>
            <a:r>
              <a:rPr lang="en-US" b="true" sz="2799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Primary Function: </a:t>
            </a:r>
            <a:r>
              <a:rPr lang="en-US" sz="27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Transforms input tokens into contextualized representations.</a:t>
            </a:r>
          </a:p>
          <a:p>
            <a:pPr algn="l">
              <a:lnSpc>
                <a:spcPts val="4199"/>
              </a:lnSpc>
            </a:pPr>
          </a:p>
          <a:p>
            <a:pPr algn="l" marL="1209039" indent="-403013" lvl="2">
              <a:lnSpc>
                <a:spcPts val="4199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Processes entire sequences, unlike earlier models that handled tokens independently.</a:t>
            </a:r>
          </a:p>
          <a:p>
            <a:pPr algn="l">
              <a:lnSpc>
                <a:spcPts val="4199"/>
              </a:lnSpc>
            </a:pPr>
          </a:p>
          <a:p>
            <a:pPr algn="l" marL="1209039" indent="-403013" lvl="2">
              <a:lnSpc>
                <a:spcPts val="4199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Captures the context of each token relative to the whole input sequence.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79579" y="3215223"/>
            <a:ext cx="8008421" cy="3856555"/>
          </a:xfrm>
          <a:custGeom>
            <a:avLst/>
            <a:gdLst/>
            <a:ahLst/>
            <a:cxnLst/>
            <a:rect r="r" b="b" t="t" l="l"/>
            <a:pathLst>
              <a:path h="3856555" w="8008421">
                <a:moveTo>
                  <a:pt x="0" y="0"/>
                </a:moveTo>
                <a:lnTo>
                  <a:pt x="8008421" y="0"/>
                </a:lnTo>
                <a:lnTo>
                  <a:pt x="8008421" y="3856554"/>
                </a:lnTo>
                <a:lnTo>
                  <a:pt x="0" y="38565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111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82037" y="371792"/>
            <a:ext cx="15748904" cy="1045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78"/>
              </a:lnSpc>
            </a:pPr>
            <a:r>
              <a:rPr lang="en-US" sz="7800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Transformer architecture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5171" y="1754117"/>
            <a:ext cx="9965589" cy="842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1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Step 1: Input Embeddings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Embedding happens only in the </a:t>
            </a:r>
            <a:r>
              <a:rPr lang="en-US" b="true" sz="2799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bottom-most encoder.</a:t>
            </a:r>
          </a:p>
          <a:p>
            <a:pPr algn="l">
              <a:lnSpc>
                <a:spcPts val="4199"/>
              </a:lnSpc>
            </a:pP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Input tokens (words or subwords) are converted into numerical vectors using embedding layers.</a:t>
            </a:r>
          </a:p>
          <a:p>
            <a:pPr algn="l">
              <a:lnSpc>
                <a:spcPts val="4199"/>
              </a:lnSpc>
            </a:pP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Purpose:</a:t>
            </a:r>
            <a:r>
              <a:rPr lang="en-US" sz="27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Embeddings capture the semantic meaning of tokens.</a:t>
            </a:r>
          </a:p>
          <a:p>
            <a:pPr algn="l">
              <a:lnSpc>
                <a:spcPts val="4199"/>
              </a:lnSpc>
            </a:pP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All encoders process a list of fixed-sized vectors (size 512):</a:t>
            </a:r>
          </a:p>
          <a:p>
            <a:pPr algn="l" marL="1209039" indent="-403013" lvl="2">
              <a:lnSpc>
                <a:spcPts val="4199"/>
              </a:lnSpc>
              <a:buFont typeface="Arial"/>
              <a:buChar char="⚬"/>
            </a:pPr>
            <a:r>
              <a:rPr lang="en-US" b="true" sz="2799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Bottom encoder:</a:t>
            </a:r>
            <a:r>
              <a:rPr lang="en-US" sz="27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Processes word embeddings.</a:t>
            </a:r>
          </a:p>
          <a:p>
            <a:pPr algn="l" marL="1209039" indent="-403013" lvl="2">
              <a:lnSpc>
                <a:spcPts val="4199"/>
              </a:lnSpc>
              <a:buFont typeface="Arial"/>
              <a:buChar char="⚬"/>
            </a:pPr>
            <a:r>
              <a:rPr lang="en-US" b="true" sz="2799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Other encoders:</a:t>
            </a:r>
            <a:r>
              <a:rPr lang="en-US" sz="27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Process the output from the encoder directly below them.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29569" y="2931232"/>
            <a:ext cx="7658431" cy="5523643"/>
          </a:xfrm>
          <a:custGeom>
            <a:avLst/>
            <a:gdLst/>
            <a:ahLst/>
            <a:cxnLst/>
            <a:rect r="r" b="b" t="t" l="l"/>
            <a:pathLst>
              <a:path h="5523643" w="7658431">
                <a:moveTo>
                  <a:pt x="0" y="0"/>
                </a:moveTo>
                <a:lnTo>
                  <a:pt x="7658431" y="0"/>
                </a:lnTo>
                <a:lnTo>
                  <a:pt x="7658431" y="5523643"/>
                </a:lnTo>
                <a:lnTo>
                  <a:pt x="0" y="5523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82037" y="371792"/>
            <a:ext cx="15748904" cy="1045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78"/>
              </a:lnSpc>
            </a:pPr>
            <a:r>
              <a:rPr lang="en-US" sz="7800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Transformer architecture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01336" y="1513907"/>
            <a:ext cx="10443155" cy="8717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Step 2: Positional Encoding</a:t>
            </a:r>
          </a:p>
          <a:p>
            <a:pPr algn="l" marL="582930" indent="-291465" lvl="1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Transformers lack a recurrence mechanism (like RNNs), so positional encodings are added to input embeddings.</a:t>
            </a:r>
          </a:p>
          <a:p>
            <a:pPr algn="l">
              <a:lnSpc>
                <a:spcPts val="4050"/>
              </a:lnSpc>
            </a:pPr>
          </a:p>
          <a:p>
            <a:pPr algn="l" marL="582930" indent="-291465" lvl="1">
              <a:lnSpc>
                <a:spcPts val="4050"/>
              </a:lnSpc>
              <a:buFont typeface="Arial"/>
              <a:buChar char="•"/>
            </a:pPr>
            <a:r>
              <a:rPr lang="en-US" b="true" sz="2700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Purpose:</a:t>
            </a: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Provide information about the position of each token in the sequence.</a:t>
            </a:r>
          </a:p>
          <a:p>
            <a:pPr algn="l">
              <a:lnSpc>
                <a:spcPts val="4050"/>
              </a:lnSpc>
            </a:pPr>
          </a:p>
          <a:p>
            <a:pPr algn="l" marL="582930" indent="-291465" lvl="1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Positional encodings are created using a combination of sine and cosine functions, making them suitable for sequences of any length.</a:t>
            </a:r>
          </a:p>
          <a:p>
            <a:pPr algn="l">
              <a:lnSpc>
                <a:spcPts val="4050"/>
              </a:lnSpc>
            </a:pPr>
          </a:p>
          <a:p>
            <a:pPr algn="l" marL="582930" indent="-291465" lvl="1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Each dimension of the positional vector has unique frequencies and offsets of the wave.</a:t>
            </a:r>
          </a:p>
          <a:p>
            <a:pPr algn="l">
              <a:lnSpc>
                <a:spcPts val="4050"/>
              </a:lnSpc>
            </a:pPr>
          </a:p>
          <a:p>
            <a:pPr algn="l" marL="582930" indent="-291465" lvl="1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Values range from -1 to 1, effectively representing each position in the sequence.</a:t>
            </a:r>
          </a:p>
          <a:p>
            <a:pPr algn="l">
              <a:lnSpc>
                <a:spcPts val="405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3339798"/>
            <a:ext cx="9144000" cy="4171950"/>
          </a:xfrm>
          <a:custGeom>
            <a:avLst/>
            <a:gdLst/>
            <a:ahLst/>
            <a:cxnLst/>
            <a:rect r="r" b="b" t="t" l="l"/>
            <a:pathLst>
              <a:path h="4171950" w="9144000">
                <a:moveTo>
                  <a:pt x="0" y="0"/>
                </a:moveTo>
                <a:lnTo>
                  <a:pt x="9144000" y="0"/>
                </a:lnTo>
                <a:lnTo>
                  <a:pt x="9144000" y="4171950"/>
                </a:lnTo>
                <a:lnTo>
                  <a:pt x="0" y="41719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82037" y="371792"/>
            <a:ext cx="15748904" cy="1045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78"/>
              </a:lnSpc>
            </a:pPr>
            <a:r>
              <a:rPr lang="en-US" sz="7800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Transformer architecture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8779" y="2076797"/>
            <a:ext cx="8610335" cy="7096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1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Step 3: St</a:t>
            </a:r>
            <a:r>
              <a:rPr lang="en-US" sz="31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ack </a:t>
            </a:r>
            <a:r>
              <a:rPr lang="en-US" sz="31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</a:t>
            </a:r>
            <a:r>
              <a:rPr lang="en-US" sz="31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</a:t>
            </a:r>
            <a:r>
              <a:rPr lang="en-US" sz="31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31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</a:t>
            </a:r>
            <a:r>
              <a:rPr lang="en-US" sz="31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ncoder</a:t>
            </a:r>
            <a:r>
              <a:rPr lang="en-US" sz="31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Layers</a:t>
            </a:r>
          </a:p>
          <a:p>
            <a:pPr algn="l">
              <a:lnSpc>
                <a:spcPts val="4799"/>
              </a:lnSpc>
            </a:pPr>
          </a:p>
          <a:p>
            <a:pPr algn="l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Encoders process input through 6+ identical layers (in the original Transformer).</a:t>
            </a:r>
          </a:p>
          <a:p>
            <a:pPr algn="l">
              <a:lnSpc>
                <a:spcPts val="4799"/>
              </a:lnSpc>
            </a:pPr>
          </a:p>
          <a:p>
            <a:pPr algn="l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Each</a:t>
            </a:r>
            <a:r>
              <a:rPr lang="en-US" sz="31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encoder transforms the inpu</a:t>
            </a:r>
            <a:r>
              <a:rPr lang="en-US" sz="31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</a:t>
            </a:r>
            <a:r>
              <a:rPr lang="en-US" sz="31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in</a:t>
            </a:r>
            <a:r>
              <a:rPr lang="en-US" sz="31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to co</a:t>
            </a:r>
            <a:r>
              <a:rPr lang="en-US" sz="31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nt</a:t>
            </a:r>
            <a:r>
              <a:rPr lang="en-US" sz="31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</a:t>
            </a:r>
            <a:r>
              <a:rPr lang="en-US" sz="31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xtual </a:t>
            </a:r>
            <a:r>
              <a:rPr lang="en-US" sz="31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</a:t>
            </a:r>
            <a:r>
              <a:rPr lang="en-US" sz="31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epresentations via two sub-modules:</a:t>
            </a:r>
          </a:p>
          <a:p>
            <a:pPr algn="l" marL="1381755" indent="-460585" lvl="2">
              <a:lnSpc>
                <a:spcPts val="4799"/>
              </a:lnSpc>
              <a:buFont typeface="Arial"/>
              <a:buChar char="⚬"/>
            </a:pPr>
            <a:r>
              <a:rPr lang="en-US" sz="31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Mul</a:t>
            </a:r>
            <a:r>
              <a:rPr lang="en-US" sz="31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</a:t>
            </a:r>
            <a:r>
              <a:rPr lang="en-US" sz="31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i-H</a:t>
            </a:r>
            <a:r>
              <a:rPr lang="en-US" sz="31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</a:t>
            </a:r>
            <a:r>
              <a:rPr lang="en-US" sz="31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ad</a:t>
            </a:r>
            <a:r>
              <a:rPr lang="en-US" sz="31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ed</a:t>
            </a:r>
            <a:r>
              <a:rPr lang="en-US" sz="31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Self-Attention</a:t>
            </a:r>
          </a:p>
          <a:p>
            <a:pPr algn="l" marL="1381755" indent="-460585" lvl="2">
              <a:lnSpc>
                <a:spcPts val="4799"/>
              </a:lnSpc>
              <a:buFont typeface="Arial"/>
              <a:buChar char="⚬"/>
            </a:pPr>
            <a:r>
              <a:rPr lang="en-US" sz="31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Feed-Forward Neural Network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28326" y="3509179"/>
            <a:ext cx="7568829" cy="4162856"/>
          </a:xfrm>
          <a:custGeom>
            <a:avLst/>
            <a:gdLst/>
            <a:ahLst/>
            <a:cxnLst/>
            <a:rect r="r" b="b" t="t" l="l"/>
            <a:pathLst>
              <a:path h="4162856" w="7568829">
                <a:moveTo>
                  <a:pt x="0" y="0"/>
                </a:moveTo>
                <a:lnTo>
                  <a:pt x="7568829" y="0"/>
                </a:lnTo>
                <a:lnTo>
                  <a:pt x="7568829" y="4162856"/>
                </a:lnTo>
                <a:lnTo>
                  <a:pt x="0" y="4162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82037" y="371792"/>
            <a:ext cx="15748904" cy="1045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78"/>
              </a:lnSpc>
            </a:pPr>
            <a:r>
              <a:rPr lang="en-US" sz="7800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Transformer architecture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01336" y="1513907"/>
            <a:ext cx="10326990" cy="855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5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Step 3.1: Multi-Headed Self-Attention</a:t>
            </a:r>
          </a:p>
          <a:p>
            <a:pPr algn="l" marL="539751" indent="-269876" lvl="1">
              <a:lnSpc>
                <a:spcPts val="375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Pu</a:t>
            </a:r>
            <a:r>
              <a:rPr lang="en-US" b="true" sz="2500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rpose:</a:t>
            </a:r>
            <a:r>
              <a:rPr lang="en-US" sz="25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Relates each word in the input to other words.</a:t>
            </a:r>
          </a:p>
          <a:p>
            <a:pPr algn="l" marL="539751" indent="-269876" lvl="1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Mechanism:</a:t>
            </a:r>
          </a:p>
          <a:p>
            <a:pPr algn="l" marL="1079502" indent="-359834" lvl="2">
              <a:lnSpc>
                <a:spcPts val="3750"/>
              </a:lnSpc>
              <a:buAutoNum type="alphaLcPeriod" startAt="1"/>
            </a:pPr>
            <a:r>
              <a:rPr lang="en-US" b="true" sz="2500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Query, Key, Value Vectors:</a:t>
            </a:r>
          </a:p>
          <a:p>
            <a:pPr algn="l" marL="1619253" indent="-404813" lvl="3">
              <a:lnSpc>
                <a:spcPts val="3750"/>
              </a:lnSpc>
              <a:buFont typeface="Arial"/>
              <a:buChar char="￭"/>
            </a:pPr>
            <a:r>
              <a:rPr lang="en-US" b="true" sz="2500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Query:</a:t>
            </a:r>
            <a:r>
              <a:rPr lang="en-US" sz="25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Represents the current token.</a:t>
            </a:r>
          </a:p>
          <a:p>
            <a:pPr algn="l" marL="1619253" indent="-404813" lvl="3">
              <a:lnSpc>
                <a:spcPts val="3750"/>
              </a:lnSpc>
              <a:buFont typeface="Arial"/>
              <a:buChar char="￭"/>
            </a:pPr>
            <a:r>
              <a:rPr lang="en-US" b="true" sz="2500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K</a:t>
            </a:r>
            <a:r>
              <a:rPr lang="en-US" b="true" sz="2500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ey:</a:t>
            </a:r>
            <a:r>
              <a:rPr lang="en-US" sz="25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Matches with Query to calculate attention scores.</a:t>
            </a:r>
          </a:p>
          <a:p>
            <a:pPr algn="l" marL="1619253" indent="-404813" lvl="3">
              <a:lnSpc>
                <a:spcPts val="3750"/>
              </a:lnSpc>
              <a:buFont typeface="Arial"/>
              <a:buChar char="￭"/>
            </a:pPr>
            <a:r>
              <a:rPr lang="en-US" b="true" sz="2500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Value:</a:t>
            </a:r>
            <a:r>
              <a:rPr lang="en-US" sz="25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Combined with weights to produce the output.</a:t>
            </a:r>
          </a:p>
          <a:p>
            <a:pPr algn="l" marL="1079502" indent="-359834" lvl="2">
              <a:lnSpc>
                <a:spcPts val="3750"/>
              </a:lnSpc>
              <a:buAutoNum type="alphaLcPeriod" startAt="1"/>
            </a:pPr>
            <a:r>
              <a:rPr lang="en-US" b="true" sz="2500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Matrix Multiplication:</a:t>
            </a:r>
            <a:r>
              <a:rPr lang="en-US" sz="25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Compute dot product of Query and Key to get attention scores.</a:t>
            </a:r>
          </a:p>
          <a:p>
            <a:pPr algn="l" marL="1079502" indent="-359834" lvl="2">
              <a:lnSpc>
                <a:spcPts val="3750"/>
              </a:lnSpc>
              <a:buAutoNum type="alphaLcPeriod" startAt="1"/>
            </a:pPr>
            <a:r>
              <a:rPr lang="en-US" b="true" sz="2500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Scaling:</a:t>
            </a:r>
            <a:r>
              <a:rPr lang="en-US" sz="25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Divide scores by √(dimension) for stable gradients.</a:t>
            </a:r>
          </a:p>
          <a:p>
            <a:pPr algn="l" marL="1079502" indent="-359834" lvl="2">
              <a:lnSpc>
                <a:spcPts val="3750"/>
              </a:lnSpc>
              <a:buAutoNum type="alphaLcPeriod" startAt="1"/>
            </a:pPr>
            <a:r>
              <a:rPr lang="en-US" b="true" sz="2500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Softmax:</a:t>
            </a:r>
            <a:r>
              <a:rPr lang="en-US" sz="25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Converts scores into probabilities (attention weights).</a:t>
            </a:r>
          </a:p>
          <a:p>
            <a:pPr algn="l" marL="1079502" indent="-359834" lvl="2">
              <a:lnSpc>
                <a:spcPts val="3750"/>
              </a:lnSpc>
              <a:buAutoNum type="alphaLcPeriod" startAt="1"/>
            </a:pPr>
            <a:r>
              <a:rPr lang="en-US" b="true" sz="2500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Weighted Values:</a:t>
            </a:r>
            <a:r>
              <a:rPr lang="en-US" sz="25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Multiply weights with Value vectors to focus on important tokens.</a:t>
            </a:r>
          </a:p>
          <a:p>
            <a:pPr algn="l" marL="1079502" indent="-359834" lvl="2">
              <a:lnSpc>
                <a:spcPts val="3750"/>
              </a:lnSpc>
              <a:buAutoNum type="alphaLcPeriod" startAt="1"/>
            </a:pPr>
            <a:r>
              <a:rPr lang="en-US" b="true" sz="2500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Multi-Head:</a:t>
            </a:r>
            <a:r>
              <a:rPr lang="en-US" sz="25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Attention is split across multiple heads to capture diverse patterns.</a:t>
            </a:r>
          </a:p>
          <a:p>
            <a:pPr algn="l">
              <a:lnSpc>
                <a:spcPts val="375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01721" y="2409025"/>
            <a:ext cx="9186279" cy="5752907"/>
          </a:xfrm>
          <a:custGeom>
            <a:avLst/>
            <a:gdLst/>
            <a:ahLst/>
            <a:cxnLst/>
            <a:rect r="r" b="b" t="t" l="l"/>
            <a:pathLst>
              <a:path h="5752907" w="9186279">
                <a:moveTo>
                  <a:pt x="0" y="0"/>
                </a:moveTo>
                <a:lnTo>
                  <a:pt x="9186279" y="0"/>
                </a:lnTo>
                <a:lnTo>
                  <a:pt x="9186279" y="5752908"/>
                </a:lnTo>
                <a:lnTo>
                  <a:pt x="0" y="57529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82037" y="371792"/>
            <a:ext cx="15748904" cy="1045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78"/>
              </a:lnSpc>
            </a:pPr>
            <a:r>
              <a:rPr lang="en-US" sz="7800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Transformer architecture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264" y="2332825"/>
            <a:ext cx="9178251" cy="4088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Step 3.2: Normalization </a:t>
            </a: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and Residual Connections</a:t>
            </a:r>
          </a:p>
          <a:p>
            <a:pPr algn="l" marL="582930" indent="-291465" lvl="1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Each sub-layer output is:</a:t>
            </a:r>
          </a:p>
          <a:p>
            <a:pPr algn="l">
              <a:lnSpc>
                <a:spcPts val="4050"/>
              </a:lnSpc>
            </a:pPr>
          </a:p>
          <a:p>
            <a:pPr algn="l" marL="1165860" indent="-388620" lvl="2">
              <a:lnSpc>
                <a:spcPts val="4050"/>
              </a:lnSpc>
              <a:buFont typeface="Arial"/>
              <a:buChar char="⚬"/>
            </a:pP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N</a:t>
            </a: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</a:t>
            </a: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rmalized for stability.</a:t>
            </a:r>
          </a:p>
          <a:p>
            <a:pPr algn="l">
              <a:lnSpc>
                <a:spcPts val="4050"/>
              </a:lnSpc>
            </a:pPr>
          </a:p>
          <a:p>
            <a:pPr algn="l" marL="1165860" indent="-388620" lvl="2">
              <a:lnSpc>
                <a:spcPts val="4050"/>
              </a:lnSpc>
              <a:buFont typeface="Arial"/>
              <a:buChar char="⚬"/>
            </a:pP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</a:t>
            </a: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ombined with its input using residual connections to prevent vanishing gradients.</a:t>
            </a:r>
          </a:p>
          <a:p>
            <a:pPr algn="l">
              <a:lnSpc>
                <a:spcPts val="405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13698" y="2716199"/>
            <a:ext cx="7274302" cy="6119507"/>
          </a:xfrm>
          <a:custGeom>
            <a:avLst/>
            <a:gdLst/>
            <a:ahLst/>
            <a:cxnLst/>
            <a:rect r="r" b="b" t="t" l="l"/>
            <a:pathLst>
              <a:path h="6119507" w="7274302">
                <a:moveTo>
                  <a:pt x="0" y="0"/>
                </a:moveTo>
                <a:lnTo>
                  <a:pt x="7274302" y="0"/>
                </a:lnTo>
                <a:lnTo>
                  <a:pt x="7274302" y="6119506"/>
                </a:lnTo>
                <a:lnTo>
                  <a:pt x="0" y="61195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82037" y="371792"/>
            <a:ext cx="15748904" cy="1045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78"/>
              </a:lnSpc>
            </a:pPr>
            <a:r>
              <a:rPr lang="en-US" sz="7800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Transformer architecture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82037" y="2665087"/>
            <a:ext cx="10443155" cy="6145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Step 3.3: Feed-Fo</a:t>
            </a: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rward Neural Network</a:t>
            </a:r>
          </a:p>
          <a:p>
            <a:pPr algn="l" marL="582930" indent="-291465" lvl="1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Struct</a:t>
            </a: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ure:</a:t>
            </a:r>
          </a:p>
          <a:p>
            <a:pPr algn="l" marL="1165860" indent="-388620" lvl="2">
              <a:lnSpc>
                <a:spcPts val="4050"/>
              </a:lnSpc>
              <a:buFont typeface="Arial"/>
              <a:buChar char="⚬"/>
            </a:pP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Two linear layers with a ReLU activation in between.</a:t>
            </a:r>
          </a:p>
          <a:p>
            <a:pPr algn="l" marL="1165860" indent="-388620" lvl="2">
              <a:lnSpc>
                <a:spcPts val="4050"/>
              </a:lnSpc>
              <a:buFont typeface="Arial"/>
              <a:buChar char="⚬"/>
            </a:pP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Ad</a:t>
            </a: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ds further abstraction to the input.</a:t>
            </a:r>
          </a:p>
          <a:p>
            <a:pPr algn="l" marL="582930" indent="-291465" lvl="1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Output loops back through residual connections and is normalized.</a:t>
            </a:r>
          </a:p>
          <a:p>
            <a:pPr algn="l">
              <a:lnSpc>
                <a:spcPts val="4050"/>
              </a:lnSpc>
            </a:pPr>
          </a:p>
          <a:p>
            <a:pPr algn="l">
              <a:lnSpc>
                <a:spcPts val="4050"/>
              </a:lnSpc>
            </a:pPr>
          </a:p>
          <a:p>
            <a:pPr algn="l">
              <a:lnSpc>
                <a:spcPts val="4050"/>
              </a:lnSpc>
            </a:pPr>
          </a:p>
          <a:p>
            <a:pPr algn="l">
              <a:lnSpc>
                <a:spcPts val="4050"/>
              </a:lnSpc>
            </a:pP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Final encoder outputs context-rich vectors for the decoder to use during translation or generation.</a:t>
            </a:r>
          </a:p>
          <a:p>
            <a:pPr algn="l">
              <a:lnSpc>
                <a:spcPts val="405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5872" y="1891598"/>
            <a:ext cx="10443155" cy="745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1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Decoder Workflow</a:t>
            </a:r>
          </a:p>
          <a:p>
            <a:pPr algn="l">
              <a:lnSpc>
                <a:spcPts val="4799"/>
              </a:lnSpc>
            </a:pP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The </a:t>
            </a:r>
            <a:r>
              <a:rPr lang="en-US" b="true" sz="2799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decoder</a:t>
            </a:r>
            <a:r>
              <a:rPr lang="en-US" sz="27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is responsible for generating text sequences.</a:t>
            </a:r>
          </a:p>
          <a:p>
            <a:pPr algn="l">
              <a:lnSpc>
                <a:spcPts val="4199"/>
              </a:lnSpc>
            </a:pP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It mirrors the encoder's structure but includes</a:t>
            </a:r>
            <a:r>
              <a:rPr lang="en-US" b="true" sz="2799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two multi-head attention layers and a pointwise feed-forward layer</a:t>
            </a:r>
            <a:r>
              <a:rPr lang="en-US" sz="27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.</a:t>
            </a:r>
          </a:p>
          <a:p>
            <a:pPr algn="l">
              <a:lnSpc>
                <a:spcPts val="4199"/>
              </a:lnSpc>
            </a:pP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Incorporates residual connections and layer normalization after each sub-layer.</a:t>
            </a:r>
          </a:p>
          <a:p>
            <a:pPr algn="l">
              <a:lnSpc>
                <a:spcPts val="4199"/>
              </a:lnSpc>
            </a:pPr>
          </a:p>
          <a:p>
            <a:pPr algn="l" marL="604519" indent="-302260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Operates in an autoregressive manner, using previously generated tokens as input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182335" y="1551991"/>
            <a:ext cx="3975003" cy="8502680"/>
          </a:xfrm>
          <a:custGeom>
            <a:avLst/>
            <a:gdLst/>
            <a:ahLst/>
            <a:cxnLst/>
            <a:rect r="r" b="b" t="t" l="l"/>
            <a:pathLst>
              <a:path h="8502680" w="3975003">
                <a:moveTo>
                  <a:pt x="0" y="0"/>
                </a:moveTo>
                <a:lnTo>
                  <a:pt x="3975003" y="0"/>
                </a:lnTo>
                <a:lnTo>
                  <a:pt x="3975003" y="8502680"/>
                </a:lnTo>
                <a:lnTo>
                  <a:pt x="0" y="85026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2037" y="371792"/>
            <a:ext cx="15748904" cy="1045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78"/>
              </a:lnSpc>
            </a:pPr>
            <a:r>
              <a:rPr lang="en-US" sz="7800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Transformer architecture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2037" y="371792"/>
            <a:ext cx="15748904" cy="1045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78"/>
              </a:lnSpc>
            </a:pPr>
            <a:r>
              <a:rPr lang="en-US" sz="7800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Transformer architecture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27273" y="2210895"/>
            <a:ext cx="10443155" cy="6145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Step 1: Output Embeddings</a:t>
            </a:r>
          </a:p>
          <a:p>
            <a:pPr algn="l" marL="582930" indent="-291465" lvl="1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Co</a:t>
            </a: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nverts input tokens (starting with a start token) into embeddings.</a:t>
            </a:r>
          </a:p>
          <a:p>
            <a:pPr algn="l" marL="582930" indent="-291465" lvl="1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Emb</a:t>
            </a: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</a:t>
            </a: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dding layer is identical to the encoder’s embedding mechanism.</a:t>
            </a:r>
          </a:p>
          <a:p>
            <a:pPr algn="l">
              <a:lnSpc>
                <a:spcPts val="4050"/>
              </a:lnSpc>
            </a:pPr>
          </a:p>
          <a:p>
            <a:pPr algn="l">
              <a:lnSpc>
                <a:spcPts val="4050"/>
              </a:lnSpc>
            </a:pP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Step 2: </a:t>
            </a: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Positional Encoding</a:t>
            </a:r>
          </a:p>
          <a:p>
            <a:pPr algn="l" marL="582930" indent="-291465" lvl="1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Adds positional information to embeddings using sine and cosine functions.</a:t>
            </a:r>
          </a:p>
          <a:p>
            <a:pPr algn="l" marL="582930" indent="-291465" lvl="1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Outputs positional embeddings for sequential processing.</a:t>
            </a:r>
          </a:p>
          <a:p>
            <a:pPr algn="l">
              <a:lnSpc>
                <a:spcPts val="405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19221" y="6254553"/>
            <a:ext cx="14049559" cy="3688009"/>
          </a:xfrm>
          <a:custGeom>
            <a:avLst/>
            <a:gdLst/>
            <a:ahLst/>
            <a:cxnLst/>
            <a:rect r="r" b="b" t="t" l="l"/>
            <a:pathLst>
              <a:path h="3688009" w="14049559">
                <a:moveTo>
                  <a:pt x="0" y="0"/>
                </a:moveTo>
                <a:lnTo>
                  <a:pt x="14049558" y="0"/>
                </a:lnTo>
                <a:lnTo>
                  <a:pt x="14049558" y="3688010"/>
                </a:lnTo>
                <a:lnTo>
                  <a:pt x="0" y="36880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82037" y="371792"/>
            <a:ext cx="15748904" cy="1045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78"/>
              </a:lnSpc>
            </a:pPr>
            <a:r>
              <a:rPr lang="en-US" sz="7800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Transformer architecture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20895" y="1617165"/>
            <a:ext cx="15347884" cy="5116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Step 3: Stack </a:t>
            </a: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of D</a:t>
            </a: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ecoder Layers</a:t>
            </a:r>
          </a:p>
          <a:p>
            <a:pPr algn="l" marL="582930" indent="-291465" lvl="1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</a:t>
            </a: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eco</a:t>
            </a: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der consists of 6+ identical layers. Each lay</a:t>
            </a: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er h</a:t>
            </a: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as three main sub-components:</a:t>
            </a:r>
          </a:p>
          <a:p>
            <a:pPr algn="l">
              <a:lnSpc>
                <a:spcPts val="4050"/>
              </a:lnSpc>
            </a:pPr>
          </a:p>
          <a:p>
            <a:pPr algn="l">
              <a:lnSpc>
                <a:spcPts val="4050"/>
              </a:lnSpc>
            </a:pP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3.1 Masked Self-Attention:</a:t>
            </a:r>
          </a:p>
          <a:p>
            <a:pPr algn="l" marL="1165860" indent="-388620" lvl="2">
              <a:lnSpc>
                <a:spcPts val="4050"/>
              </a:lnSpc>
              <a:buFont typeface="Arial"/>
              <a:buChar char="⚬"/>
            </a:pP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Prevents each token from attending to future tokens (ensures autoregressive generation).</a:t>
            </a:r>
          </a:p>
          <a:p>
            <a:pPr algn="l">
              <a:lnSpc>
                <a:spcPts val="4050"/>
              </a:lnSpc>
            </a:pPr>
          </a:p>
          <a:p>
            <a:pPr algn="l" marL="1165860" indent="-388620" lvl="2">
              <a:lnSpc>
                <a:spcPts val="4050"/>
              </a:lnSpc>
              <a:buFont typeface="Arial"/>
              <a:buChar char="⚬"/>
            </a:pP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Example: While generating "are," it doesn't consider "you."</a:t>
            </a:r>
          </a:p>
          <a:p>
            <a:pPr algn="l">
              <a:lnSpc>
                <a:spcPts val="4050"/>
              </a:lnSpc>
            </a:pPr>
          </a:p>
          <a:p>
            <a:pPr algn="l">
              <a:lnSpc>
                <a:spcPts val="405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4127" y="683475"/>
            <a:ext cx="16859746" cy="8920050"/>
            <a:chOff x="0" y="0"/>
            <a:chExt cx="4440427" cy="23493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0427" cy="2349314"/>
            </a:xfrm>
            <a:custGeom>
              <a:avLst/>
              <a:gdLst/>
              <a:ahLst/>
              <a:cxnLst/>
              <a:rect r="r" b="b" t="t" l="l"/>
              <a:pathLst>
                <a:path h="2349314" w="4440427">
                  <a:moveTo>
                    <a:pt x="15613" y="0"/>
                  </a:moveTo>
                  <a:lnTo>
                    <a:pt x="4424814" y="0"/>
                  </a:lnTo>
                  <a:cubicBezTo>
                    <a:pt x="4428955" y="0"/>
                    <a:pt x="4432926" y="1645"/>
                    <a:pt x="4435854" y="4573"/>
                  </a:cubicBezTo>
                  <a:cubicBezTo>
                    <a:pt x="4438782" y="7501"/>
                    <a:pt x="4440427" y="11472"/>
                    <a:pt x="4440427" y="15613"/>
                  </a:cubicBezTo>
                  <a:lnTo>
                    <a:pt x="4440427" y="2333701"/>
                  </a:lnTo>
                  <a:cubicBezTo>
                    <a:pt x="4440427" y="2337842"/>
                    <a:pt x="4438782" y="2341813"/>
                    <a:pt x="4435854" y="2344741"/>
                  </a:cubicBezTo>
                  <a:cubicBezTo>
                    <a:pt x="4432926" y="2347669"/>
                    <a:pt x="4428955" y="2349314"/>
                    <a:pt x="4424814" y="2349314"/>
                  </a:cubicBezTo>
                  <a:lnTo>
                    <a:pt x="15613" y="2349314"/>
                  </a:lnTo>
                  <a:cubicBezTo>
                    <a:pt x="11472" y="2349314"/>
                    <a:pt x="7501" y="2347669"/>
                    <a:pt x="4573" y="2344741"/>
                  </a:cubicBezTo>
                  <a:cubicBezTo>
                    <a:pt x="1645" y="2341813"/>
                    <a:pt x="0" y="2337842"/>
                    <a:pt x="0" y="2333701"/>
                  </a:cubicBezTo>
                  <a:lnTo>
                    <a:pt x="0" y="15613"/>
                  </a:lnTo>
                  <a:cubicBezTo>
                    <a:pt x="0" y="11472"/>
                    <a:pt x="1645" y="7501"/>
                    <a:pt x="4573" y="4573"/>
                  </a:cubicBezTo>
                  <a:cubicBezTo>
                    <a:pt x="7501" y="1645"/>
                    <a:pt x="11472" y="0"/>
                    <a:pt x="15613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40427" cy="2387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894246" y="2630016"/>
            <a:ext cx="4798906" cy="4798906"/>
          </a:xfrm>
          <a:custGeom>
            <a:avLst/>
            <a:gdLst/>
            <a:ahLst/>
            <a:cxnLst/>
            <a:rect r="r" b="b" t="t" l="l"/>
            <a:pathLst>
              <a:path h="4798906" w="4798906">
                <a:moveTo>
                  <a:pt x="0" y="0"/>
                </a:moveTo>
                <a:lnTo>
                  <a:pt x="4798906" y="0"/>
                </a:lnTo>
                <a:lnTo>
                  <a:pt x="4798906" y="4798906"/>
                </a:lnTo>
                <a:lnTo>
                  <a:pt x="0" y="4798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69627" y="2830959"/>
            <a:ext cx="9271682" cy="4711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01"/>
              </a:lnSpc>
            </a:pPr>
            <a:r>
              <a:rPr lang="en-US" sz="12873">
                <a:solidFill>
                  <a:srgbClr val="000000"/>
                </a:solidFill>
                <a:latin typeface="Intro Rust"/>
                <a:ea typeface="Intro Rust"/>
                <a:cs typeface="Intro Rust"/>
                <a:sym typeface="Intro Rust"/>
              </a:rPr>
              <a:t>LARGE LANGUAGE MODEL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42547" y="2152457"/>
            <a:ext cx="7167716" cy="6970604"/>
          </a:xfrm>
          <a:custGeom>
            <a:avLst/>
            <a:gdLst/>
            <a:ahLst/>
            <a:cxnLst/>
            <a:rect r="r" b="b" t="t" l="l"/>
            <a:pathLst>
              <a:path h="6970604" w="7167716">
                <a:moveTo>
                  <a:pt x="0" y="0"/>
                </a:moveTo>
                <a:lnTo>
                  <a:pt x="7167716" y="0"/>
                </a:lnTo>
                <a:lnTo>
                  <a:pt x="7167716" y="6970603"/>
                </a:lnTo>
                <a:lnTo>
                  <a:pt x="0" y="69706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82037" y="371792"/>
            <a:ext cx="15748904" cy="1045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78"/>
              </a:lnSpc>
            </a:pPr>
            <a:r>
              <a:rPr lang="en-US" sz="7800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Transformer architecture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99393" y="3166027"/>
            <a:ext cx="10443155" cy="3573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3.2 Encoder-Dec</a:t>
            </a: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od</a:t>
            </a: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er Attention (Cross-Attention):</a:t>
            </a:r>
          </a:p>
          <a:p>
            <a:pPr algn="l" marL="582930" indent="-291465" lvl="1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Qu</a:t>
            </a: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er</a:t>
            </a: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ies come from the decoder, while keys and values com</a:t>
            </a: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 from </a:t>
            </a: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the encoder's output.</a:t>
            </a:r>
          </a:p>
          <a:p>
            <a:pPr algn="l">
              <a:lnSpc>
                <a:spcPts val="4050"/>
              </a:lnSpc>
            </a:pPr>
          </a:p>
          <a:p>
            <a:pPr algn="l" marL="582930" indent="-291465" lvl="1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Aligns the decoder with the encoder’s input for contextually relevant generation.</a:t>
            </a:r>
          </a:p>
          <a:p>
            <a:pPr algn="l">
              <a:lnSpc>
                <a:spcPts val="405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996375"/>
            <a:ext cx="10443155" cy="2030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3.3 Feed-F</a:t>
            </a: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orward N</a:t>
            </a: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eural Network:</a:t>
            </a:r>
          </a:p>
          <a:p>
            <a:pPr algn="l" marL="1165860" indent="-388620" lvl="2">
              <a:lnSpc>
                <a:spcPts val="4050"/>
              </a:lnSpc>
              <a:spcBef>
                <a:spcPct val="0"/>
              </a:spcBef>
              <a:buFont typeface="Arial"/>
              <a:buChar char="⚬"/>
            </a:pP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</a:t>
            </a: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imilar to the encoder, applies a two-layer fully connect</a:t>
            </a: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ed network wi</a:t>
            </a: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th ReLU activation for further refinement.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188262" y="1417256"/>
            <a:ext cx="4042678" cy="8647440"/>
          </a:xfrm>
          <a:custGeom>
            <a:avLst/>
            <a:gdLst/>
            <a:ahLst/>
            <a:cxnLst/>
            <a:rect r="r" b="b" t="t" l="l"/>
            <a:pathLst>
              <a:path h="8647440" w="4042678">
                <a:moveTo>
                  <a:pt x="0" y="0"/>
                </a:moveTo>
                <a:lnTo>
                  <a:pt x="4042679" y="0"/>
                </a:lnTo>
                <a:lnTo>
                  <a:pt x="4042679" y="8647441"/>
                </a:lnTo>
                <a:lnTo>
                  <a:pt x="0" y="86474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2037" y="371792"/>
            <a:ext cx="15748904" cy="1045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78"/>
              </a:lnSpc>
            </a:pPr>
            <a:r>
              <a:rPr lang="en-US" sz="7800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Transformer architecture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15336" y="1642341"/>
            <a:ext cx="6452959" cy="8168303"/>
          </a:xfrm>
          <a:custGeom>
            <a:avLst/>
            <a:gdLst/>
            <a:ahLst/>
            <a:cxnLst/>
            <a:rect r="r" b="b" t="t" l="l"/>
            <a:pathLst>
              <a:path h="8168303" w="6452959">
                <a:moveTo>
                  <a:pt x="0" y="0"/>
                </a:moveTo>
                <a:lnTo>
                  <a:pt x="6452960" y="0"/>
                </a:lnTo>
                <a:lnTo>
                  <a:pt x="6452960" y="8168303"/>
                </a:lnTo>
                <a:lnTo>
                  <a:pt x="0" y="81683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9971" y="2598420"/>
            <a:ext cx="10443155" cy="6659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Step 4: Linear Classifie</a:t>
            </a: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 and Softmax</a:t>
            </a:r>
          </a:p>
          <a:p>
            <a:pPr algn="l" marL="582930" indent="-291465" lvl="1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Lin</a:t>
            </a: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ear Layer:</a:t>
            </a:r>
          </a:p>
          <a:p>
            <a:pPr algn="l" marL="1165860" indent="-388620" lvl="2">
              <a:lnSpc>
                <a:spcPts val="4050"/>
              </a:lnSpc>
              <a:buFont typeface="Arial"/>
              <a:buChar char="⚬"/>
            </a:pP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Conve</a:t>
            </a: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rts the output into a vect</a:t>
            </a: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or wi</a:t>
            </a: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th the size of the vocabulary (e.g., 1000 words → 1000-dimen</a:t>
            </a: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siona</a:t>
            </a: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l vector).</a:t>
            </a:r>
          </a:p>
          <a:p>
            <a:pPr algn="l" marL="582930" indent="-291465" lvl="1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Softmax Function:</a:t>
            </a:r>
          </a:p>
          <a:p>
            <a:pPr algn="l" marL="1165860" indent="-388620" lvl="2">
              <a:lnSpc>
                <a:spcPts val="4050"/>
              </a:lnSpc>
              <a:buFont typeface="Arial"/>
              <a:buChar char="⚬"/>
            </a:pP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Transforms the vector into probabilities, where the highest probability corresponds to the predicted token.</a:t>
            </a:r>
          </a:p>
          <a:p>
            <a:pPr algn="l" marL="582930" indent="-291465" lvl="1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Output Sequence:</a:t>
            </a:r>
          </a:p>
          <a:p>
            <a:pPr algn="l" marL="1165860" indent="-388620" lvl="2">
              <a:lnSpc>
                <a:spcPts val="4050"/>
              </a:lnSpc>
              <a:buFont typeface="Arial"/>
              <a:buChar char="⚬"/>
            </a:pP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The decoder generates tokens iteratively until it predicts an end token.</a:t>
            </a:r>
          </a:p>
          <a:p>
            <a:pPr algn="l">
              <a:lnSpc>
                <a:spcPts val="4050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482037" y="371792"/>
            <a:ext cx="15748904" cy="1045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78"/>
              </a:lnSpc>
            </a:pPr>
            <a:r>
              <a:rPr lang="en-US" sz="7800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Transformer architecture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4041" y="2808914"/>
            <a:ext cx="10443155" cy="6659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Resi</a:t>
            </a: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</a:t>
            </a: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ual Connections &amp; Normalization:</a:t>
            </a:r>
          </a:p>
          <a:p>
            <a:pPr algn="l" marL="582930" indent="-291465" lvl="1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Each sub-layer is followed by residual connecti</a:t>
            </a: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ons and</a:t>
            </a: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layer normalization for stability and efficient gradient flow.</a:t>
            </a:r>
          </a:p>
          <a:p>
            <a:pPr algn="l">
              <a:lnSpc>
                <a:spcPts val="4050"/>
              </a:lnSpc>
            </a:pPr>
          </a:p>
          <a:p>
            <a:pPr algn="l">
              <a:lnSpc>
                <a:spcPts val="4050"/>
              </a:lnSpc>
            </a:pP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Final Output</a:t>
            </a:r>
          </a:p>
          <a:p>
            <a:pPr algn="l" marL="582930" indent="-291465" lvl="1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The final predicted sequence is the model's output, enriched by the contextual attention from the encoder and the autoregressive decoding process.</a:t>
            </a:r>
          </a:p>
          <a:p>
            <a:pPr algn="l">
              <a:lnSpc>
                <a:spcPts val="4050"/>
              </a:lnSpc>
            </a:pPr>
          </a:p>
          <a:p>
            <a:pPr algn="l" marL="582930" indent="-291465" lvl="1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The multi-layered approach allows the decoder to build nuanced representations, improving its predictive ability.</a:t>
            </a:r>
          </a:p>
          <a:p>
            <a:pPr algn="l">
              <a:lnSpc>
                <a:spcPts val="4050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482037" y="371792"/>
            <a:ext cx="15748904" cy="1045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78"/>
              </a:lnSpc>
            </a:pPr>
            <a:r>
              <a:rPr lang="en-US" sz="7800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Transformer architecture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188262" y="1417256"/>
            <a:ext cx="4042678" cy="8647440"/>
          </a:xfrm>
          <a:custGeom>
            <a:avLst/>
            <a:gdLst/>
            <a:ahLst/>
            <a:cxnLst/>
            <a:rect r="r" b="b" t="t" l="l"/>
            <a:pathLst>
              <a:path h="8647440" w="4042678">
                <a:moveTo>
                  <a:pt x="0" y="0"/>
                </a:moveTo>
                <a:lnTo>
                  <a:pt x="4042679" y="0"/>
                </a:lnTo>
                <a:lnTo>
                  <a:pt x="4042679" y="8647441"/>
                </a:lnTo>
                <a:lnTo>
                  <a:pt x="0" y="86474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97179" y="1288184"/>
            <a:ext cx="8093641" cy="8869744"/>
          </a:xfrm>
          <a:custGeom>
            <a:avLst/>
            <a:gdLst/>
            <a:ahLst/>
            <a:cxnLst/>
            <a:rect r="r" b="b" t="t" l="l"/>
            <a:pathLst>
              <a:path h="8869744" w="8093641">
                <a:moveTo>
                  <a:pt x="0" y="0"/>
                </a:moveTo>
                <a:lnTo>
                  <a:pt x="8093642" y="0"/>
                </a:lnTo>
                <a:lnTo>
                  <a:pt x="8093642" y="8869744"/>
                </a:lnTo>
                <a:lnTo>
                  <a:pt x="0" y="88697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82037" y="371792"/>
            <a:ext cx="15748904" cy="1045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78"/>
              </a:lnSpc>
            </a:pPr>
            <a:r>
              <a:rPr lang="en-US" sz="7800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Transformer architecture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7414" y="2971423"/>
            <a:ext cx="4819242" cy="5116647"/>
          </a:xfrm>
          <a:custGeom>
            <a:avLst/>
            <a:gdLst/>
            <a:ahLst/>
            <a:cxnLst/>
            <a:rect r="r" b="b" t="t" l="l"/>
            <a:pathLst>
              <a:path h="5116647" w="4819242">
                <a:moveTo>
                  <a:pt x="0" y="0"/>
                </a:moveTo>
                <a:lnTo>
                  <a:pt x="4819242" y="0"/>
                </a:lnTo>
                <a:lnTo>
                  <a:pt x="4819242" y="5116648"/>
                </a:lnTo>
                <a:lnTo>
                  <a:pt x="0" y="51166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07383" y="591793"/>
            <a:ext cx="11273505" cy="8666507"/>
          </a:xfrm>
          <a:custGeom>
            <a:avLst/>
            <a:gdLst/>
            <a:ahLst/>
            <a:cxnLst/>
            <a:rect r="r" b="b" t="t" l="l"/>
            <a:pathLst>
              <a:path h="8666507" w="11273505">
                <a:moveTo>
                  <a:pt x="0" y="0"/>
                </a:moveTo>
                <a:lnTo>
                  <a:pt x="11273505" y="0"/>
                </a:lnTo>
                <a:lnTo>
                  <a:pt x="11273505" y="8666507"/>
                </a:lnTo>
                <a:lnTo>
                  <a:pt x="0" y="86665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656537" y="2391254"/>
            <a:ext cx="9963892" cy="865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33"/>
              </a:lnSpc>
            </a:pPr>
            <a:r>
              <a:rPr lang="en-US" sz="3766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What is Large Language Model used for 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900670" y="3681382"/>
            <a:ext cx="11273505" cy="2024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sz="5799">
                <a:solidFill>
                  <a:srgbClr val="000000"/>
                </a:solidFill>
                <a:latin typeface="Intro Rust"/>
                <a:ea typeface="Intro Rust"/>
                <a:cs typeface="Intro Rust"/>
                <a:sym typeface="Intro Rust"/>
              </a:rPr>
              <a:t>Natural Language Processing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92209" y="2127239"/>
            <a:ext cx="6978116" cy="7131061"/>
          </a:xfrm>
          <a:custGeom>
            <a:avLst/>
            <a:gdLst/>
            <a:ahLst/>
            <a:cxnLst/>
            <a:rect r="r" b="b" t="t" l="l"/>
            <a:pathLst>
              <a:path h="7131061" w="6978116">
                <a:moveTo>
                  <a:pt x="0" y="0"/>
                </a:moveTo>
                <a:lnTo>
                  <a:pt x="6978116" y="0"/>
                </a:lnTo>
                <a:lnTo>
                  <a:pt x="6978116" y="7131061"/>
                </a:lnTo>
                <a:lnTo>
                  <a:pt x="0" y="7131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554" t="-5238" r="-53809" b="-461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9289" y="573487"/>
            <a:ext cx="12904230" cy="2098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80"/>
              </a:lnSpc>
            </a:pPr>
            <a:r>
              <a:rPr lang="en-US" sz="8000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Natural Language Processing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99289" y="3815398"/>
            <a:ext cx="9092689" cy="2713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2" indent="-377821" lvl="1">
              <a:lnSpc>
                <a:spcPts val="3534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Large Language Models (LLMs) leverage </a:t>
            </a: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advanced neural network architectures</a:t>
            </a:r>
            <a:r>
              <a:rPr lang="en-US" sz="34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, to enable machines to process, understand, and generate human language effectively (such as RNNs, CNNs, and Transformers)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65026" y="2564470"/>
            <a:ext cx="6741886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buAutoNum type="arabicPeriod" startAt="1"/>
            </a:pP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Natural Language Understanding</a:t>
            </a:r>
          </a:p>
          <a:p>
            <a:pPr algn="l" marL="604519" indent="-302260" lvl="1">
              <a:lnSpc>
                <a:spcPts val="4199"/>
              </a:lnSpc>
              <a:spcBef>
                <a:spcPct val="0"/>
              </a:spcBef>
              <a:buAutoNum type="arabicPeriod" startAt="1"/>
            </a:pP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Natural Language Generation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88626" y="539989"/>
            <a:ext cx="11390086" cy="988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99"/>
              </a:lnSpc>
            </a:pPr>
            <a:r>
              <a:rPr lang="en-US" sz="7425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Components of NLP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009187" y="4104837"/>
            <a:ext cx="14269625" cy="2925273"/>
          </a:xfrm>
          <a:custGeom>
            <a:avLst/>
            <a:gdLst/>
            <a:ahLst/>
            <a:cxnLst/>
            <a:rect r="r" b="b" t="t" l="l"/>
            <a:pathLst>
              <a:path h="2925273" w="14269625">
                <a:moveTo>
                  <a:pt x="0" y="0"/>
                </a:moveTo>
                <a:lnTo>
                  <a:pt x="14269626" y="0"/>
                </a:lnTo>
                <a:lnTo>
                  <a:pt x="14269626" y="2925273"/>
                </a:lnTo>
                <a:lnTo>
                  <a:pt x="0" y="29252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91412" y="255140"/>
            <a:ext cx="3874025" cy="9776720"/>
          </a:xfrm>
          <a:custGeom>
            <a:avLst/>
            <a:gdLst/>
            <a:ahLst/>
            <a:cxnLst/>
            <a:rect r="r" b="b" t="t" l="l"/>
            <a:pathLst>
              <a:path h="9776720" w="3874025">
                <a:moveTo>
                  <a:pt x="0" y="0"/>
                </a:moveTo>
                <a:lnTo>
                  <a:pt x="3874026" y="0"/>
                </a:lnTo>
                <a:lnTo>
                  <a:pt x="3874026" y="9776720"/>
                </a:lnTo>
                <a:lnTo>
                  <a:pt x="0" y="9776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20483" y="3529965"/>
            <a:ext cx="10678727" cy="2607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systematic approach to process and analyze natural language data (text or speech)</a:t>
            </a:r>
          </a:p>
          <a:p>
            <a:pPr algn="l">
              <a:lnSpc>
                <a:spcPts val="4199"/>
              </a:lnSpc>
            </a:pPr>
          </a:p>
          <a:p>
            <a:pPr algn="l" marL="604519" indent="-302260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series of steps that convert unstructured human language into structured data for further applications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20483" y="671323"/>
            <a:ext cx="6861551" cy="930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44"/>
              </a:lnSpc>
            </a:pPr>
            <a:r>
              <a:rPr lang="en-US" sz="6975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NLP Pipelines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42864" y="-248577"/>
            <a:ext cx="6797896" cy="10784153"/>
            <a:chOff x="0" y="0"/>
            <a:chExt cx="1790392" cy="28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90392" cy="2840271"/>
            </a:xfrm>
            <a:custGeom>
              <a:avLst/>
              <a:gdLst/>
              <a:ahLst/>
              <a:cxnLst/>
              <a:rect r="r" b="b" t="t" l="l"/>
              <a:pathLst>
                <a:path h="2840271" w="1790392">
                  <a:moveTo>
                    <a:pt x="0" y="0"/>
                  </a:moveTo>
                  <a:lnTo>
                    <a:pt x="1790392" y="0"/>
                  </a:lnTo>
                  <a:lnTo>
                    <a:pt x="1790392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38343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790392" cy="2887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169212" y="255140"/>
            <a:ext cx="3874025" cy="9776720"/>
          </a:xfrm>
          <a:custGeom>
            <a:avLst/>
            <a:gdLst/>
            <a:ahLst/>
            <a:cxnLst/>
            <a:rect r="r" b="b" t="t" l="l"/>
            <a:pathLst>
              <a:path h="9776720" w="3874025">
                <a:moveTo>
                  <a:pt x="0" y="0"/>
                </a:moveTo>
                <a:lnTo>
                  <a:pt x="3874026" y="0"/>
                </a:lnTo>
                <a:lnTo>
                  <a:pt x="3874026" y="9776720"/>
                </a:lnTo>
                <a:lnTo>
                  <a:pt x="0" y="9776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9023" y="1583111"/>
            <a:ext cx="10678727" cy="5227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Identify the NLP task and understand the type of data needed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</a:t>
            </a:r>
          </a:p>
          <a:p>
            <a:pPr algn="l" marL="1209039" indent="-403013" lvl="2">
              <a:lnSpc>
                <a:spcPts val="4199"/>
              </a:lnSpc>
              <a:buFont typeface="Arial"/>
              <a:buChar char="⚬"/>
            </a:pPr>
            <a:r>
              <a:rPr lang="en-US" b="true" sz="27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Public datasets:</a:t>
            </a: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Kaggle, Government databases</a:t>
            </a:r>
          </a:p>
          <a:p>
            <a:pPr algn="l" marL="1209039" indent="-403013" lvl="2">
              <a:lnSpc>
                <a:spcPts val="4199"/>
              </a:lnSpc>
              <a:buFont typeface="Arial"/>
              <a:buChar char="⚬"/>
            </a:pPr>
            <a:r>
              <a:rPr lang="en-US" b="true" sz="27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APIs:</a:t>
            </a: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Access data from platforms like Reddit</a:t>
            </a:r>
          </a:p>
          <a:p>
            <a:pPr algn="l" marL="1209039" indent="-403013" lvl="2">
              <a:lnSpc>
                <a:spcPts val="4199"/>
              </a:lnSpc>
              <a:buFont typeface="Arial"/>
              <a:buChar char="⚬"/>
            </a:pPr>
            <a:r>
              <a:rPr lang="en-US" b="true" sz="27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PDF/Text Extraction:</a:t>
            </a: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With library like PyPDF2 or Tesseract OCR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Augmentation Techniques (Optional)</a:t>
            </a:r>
          </a:p>
          <a:p>
            <a:pPr algn="l" marL="1209039" indent="-403013" lvl="2">
              <a:lnSpc>
                <a:spcPts val="4199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Synonym Replacement</a:t>
            </a:r>
          </a:p>
          <a:p>
            <a:pPr algn="l" marL="1209039" indent="-403013" lvl="2">
              <a:lnSpc>
                <a:spcPts val="4199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Back Translation</a:t>
            </a:r>
          </a:p>
          <a:p>
            <a:pPr algn="l" marL="1209039" indent="-403013" lvl="2">
              <a:lnSpc>
                <a:spcPts val="4199"/>
              </a:lnSpc>
              <a:spcBef>
                <a:spcPct val="0"/>
              </a:spcBef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Adding Noise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9023" y="378965"/>
            <a:ext cx="10116518" cy="930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4"/>
              </a:lnSpc>
            </a:pPr>
            <a:r>
              <a:rPr lang="en-US" sz="6975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1.Data Acquisition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77362" y="1421461"/>
            <a:ext cx="6764516" cy="6748774"/>
          </a:xfrm>
          <a:custGeom>
            <a:avLst/>
            <a:gdLst/>
            <a:ahLst/>
            <a:cxnLst/>
            <a:rect r="r" b="b" t="t" l="l"/>
            <a:pathLst>
              <a:path h="6748774" w="6764516">
                <a:moveTo>
                  <a:pt x="0" y="0"/>
                </a:moveTo>
                <a:lnTo>
                  <a:pt x="6764517" y="0"/>
                </a:lnTo>
                <a:lnTo>
                  <a:pt x="6764517" y="6748773"/>
                </a:lnTo>
                <a:lnTo>
                  <a:pt x="0" y="67487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806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5324" y="506124"/>
            <a:ext cx="9545253" cy="2098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80"/>
              </a:lnSpc>
            </a:pPr>
            <a:r>
              <a:rPr lang="en-US" sz="8000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Large Language Model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1814" y="3736927"/>
            <a:ext cx="8606905" cy="3608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2" indent="-377821" lvl="1">
              <a:lnSpc>
                <a:spcPts val="3534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LLMs are advanced AI models using </a:t>
            </a: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neural network</a:t>
            </a:r>
            <a:r>
              <a:rPr lang="en-US" sz="34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techniques with </a:t>
            </a: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large parameter sets</a:t>
            </a:r>
            <a:r>
              <a:rPr lang="en-US" sz="34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to process and understand human language.</a:t>
            </a:r>
          </a:p>
          <a:p>
            <a:pPr algn="l">
              <a:lnSpc>
                <a:spcPts val="3534"/>
              </a:lnSpc>
            </a:pPr>
          </a:p>
          <a:p>
            <a:pPr algn="l" marL="755642" indent="-377821" lvl="1">
              <a:lnSpc>
                <a:spcPts val="3534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These models are trained using self-supervised learning on massive datasets.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020079" y="8227384"/>
            <a:ext cx="4661551" cy="474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4"/>
              </a:lnSpc>
            </a:pPr>
            <a:r>
              <a:rPr lang="en-US" sz="34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Large Language Model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69212" y="255140"/>
            <a:ext cx="3874025" cy="9776720"/>
          </a:xfrm>
          <a:custGeom>
            <a:avLst/>
            <a:gdLst/>
            <a:ahLst/>
            <a:cxnLst/>
            <a:rect r="r" b="b" t="t" l="l"/>
            <a:pathLst>
              <a:path h="9776720" w="3874025">
                <a:moveTo>
                  <a:pt x="0" y="0"/>
                </a:moveTo>
                <a:lnTo>
                  <a:pt x="3874026" y="0"/>
                </a:lnTo>
                <a:lnTo>
                  <a:pt x="3874026" y="9776720"/>
                </a:lnTo>
                <a:lnTo>
                  <a:pt x="0" y="9776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9292" y="2011680"/>
            <a:ext cx="10678727" cy="3655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Remove irrelevant data and make the text consistent</a:t>
            </a:r>
          </a:p>
          <a:p>
            <a:pPr algn="l">
              <a:lnSpc>
                <a:spcPts val="4199"/>
              </a:lnSpc>
            </a:pP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Techniques:</a:t>
            </a:r>
          </a:p>
          <a:p>
            <a:pPr algn="l" marL="1209039" indent="-403013" lvl="2">
              <a:lnSpc>
                <a:spcPts val="4199"/>
              </a:lnSpc>
              <a:buFont typeface="Arial"/>
              <a:buChar char="⚬"/>
            </a:pPr>
            <a:r>
              <a:rPr lang="en-US" b="true" sz="27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HTML Tag Removal:</a:t>
            </a: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Remove formatting tags in web-scraped data.</a:t>
            </a:r>
          </a:p>
          <a:p>
            <a:pPr algn="l" marL="1209039" indent="-403013" lvl="2">
              <a:lnSpc>
                <a:spcPts val="4199"/>
              </a:lnSpc>
              <a:buFont typeface="Arial"/>
              <a:buChar char="⚬"/>
            </a:pPr>
            <a:r>
              <a:rPr lang="en-US" b="true" sz="27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Emoji Handling:</a:t>
            </a: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Remove or convert emojis to text.</a:t>
            </a:r>
          </a:p>
          <a:p>
            <a:pPr algn="l" marL="1209039" indent="-403013" lvl="2">
              <a:lnSpc>
                <a:spcPts val="4199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7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Spell Correction:</a:t>
            </a: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Correct common typographical errors.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26970" y="388490"/>
            <a:ext cx="11054017" cy="1078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80"/>
              </a:lnSpc>
            </a:pPr>
            <a:r>
              <a:rPr lang="en-US" sz="8000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2.Text Cleaning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168056"/>
            <a:ext cx="9240937" cy="854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Garbage In Garbage Out!!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69212" y="255140"/>
            <a:ext cx="3874025" cy="9776720"/>
          </a:xfrm>
          <a:custGeom>
            <a:avLst/>
            <a:gdLst/>
            <a:ahLst/>
            <a:cxnLst/>
            <a:rect r="r" b="b" t="t" l="l"/>
            <a:pathLst>
              <a:path h="9776720" w="3874025">
                <a:moveTo>
                  <a:pt x="0" y="0"/>
                </a:moveTo>
                <a:lnTo>
                  <a:pt x="3874026" y="0"/>
                </a:lnTo>
                <a:lnTo>
                  <a:pt x="3874026" y="9776720"/>
                </a:lnTo>
                <a:lnTo>
                  <a:pt x="0" y="9776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0923" y="1620007"/>
            <a:ext cx="905564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Prepare text for feature extraction or modeling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0569" y="388490"/>
            <a:ext cx="12793917" cy="1078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80"/>
              </a:lnSpc>
            </a:pPr>
            <a:r>
              <a:rPr lang="en-US" sz="8000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3. Text Preprocessing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10923" y="3040754"/>
            <a:ext cx="11153051" cy="5948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Tokenization:</a:t>
            </a: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Splitting text into words (word tokenization) or sentences (sentence tokenization).</a:t>
            </a:r>
          </a:p>
          <a:p>
            <a:pPr algn="l" marL="1209039" indent="-403013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Example: "I love NLP." → ["I", "love", "NLP", "."]</a:t>
            </a:r>
          </a:p>
          <a:p>
            <a:pPr algn="l">
              <a:lnSpc>
                <a:spcPts val="3919"/>
              </a:lnSpc>
            </a:pP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Stopword Removal:</a:t>
            </a: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Remove common words like "the," "is," etc., which don’t add value.</a:t>
            </a:r>
          </a:p>
          <a:p>
            <a:pPr algn="l">
              <a:lnSpc>
                <a:spcPts val="3919"/>
              </a:lnSpc>
            </a:pP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Stemming and Lemmatization:</a:t>
            </a:r>
          </a:p>
          <a:p>
            <a:pPr algn="l" marL="1209039" indent="-403013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Stemming: Reduces words to their base form                         (e.g. "running" → "run").</a:t>
            </a:r>
          </a:p>
          <a:p>
            <a:pPr algn="l" marL="1209039" indent="-403013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Lemmatization: Converts words to their dictionary form       (e.g. "better" → "good").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69212" y="255140"/>
            <a:ext cx="3874025" cy="9776720"/>
          </a:xfrm>
          <a:custGeom>
            <a:avLst/>
            <a:gdLst/>
            <a:ahLst/>
            <a:cxnLst/>
            <a:rect r="r" b="b" t="t" l="l"/>
            <a:pathLst>
              <a:path h="9776720" w="3874025">
                <a:moveTo>
                  <a:pt x="0" y="0"/>
                </a:moveTo>
                <a:lnTo>
                  <a:pt x="3874026" y="0"/>
                </a:lnTo>
                <a:lnTo>
                  <a:pt x="3874026" y="9776720"/>
                </a:lnTo>
                <a:lnTo>
                  <a:pt x="0" y="9776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0569" y="388490"/>
            <a:ext cx="12793917" cy="1078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80"/>
              </a:lnSpc>
            </a:pPr>
            <a:r>
              <a:rPr lang="en-US" sz="8000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3. Text Preprocessing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49023" y="3294754"/>
            <a:ext cx="11153051" cy="297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Lowercasing: </a:t>
            </a: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Normalize text by converting all to lowercase.</a:t>
            </a:r>
          </a:p>
          <a:p>
            <a:pPr algn="l">
              <a:lnSpc>
                <a:spcPts val="3919"/>
              </a:lnSpc>
            </a:pP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POS Tagging:</a:t>
            </a: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Assign grammatical tags like nouns, verbs, etc.</a:t>
            </a:r>
          </a:p>
          <a:p>
            <a:pPr algn="l">
              <a:lnSpc>
                <a:spcPts val="3919"/>
              </a:lnSpc>
            </a:pP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Named Entity Recognition (NER):</a:t>
            </a: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Identifies entities such as names, dates, locations.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69212" y="255140"/>
            <a:ext cx="3874025" cy="9776720"/>
          </a:xfrm>
          <a:custGeom>
            <a:avLst/>
            <a:gdLst/>
            <a:ahLst/>
            <a:cxnLst/>
            <a:rect r="r" b="b" t="t" l="l"/>
            <a:pathLst>
              <a:path h="9776720" w="3874025">
                <a:moveTo>
                  <a:pt x="0" y="0"/>
                </a:moveTo>
                <a:lnTo>
                  <a:pt x="3874026" y="0"/>
                </a:lnTo>
                <a:lnTo>
                  <a:pt x="3874026" y="9776720"/>
                </a:lnTo>
                <a:lnTo>
                  <a:pt x="0" y="9776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9023" y="1657855"/>
            <a:ext cx="905564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Convert text into numerical data for modeling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0569" y="388490"/>
            <a:ext cx="13441617" cy="1078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80"/>
              </a:lnSpc>
            </a:pPr>
            <a:r>
              <a:rPr lang="en-US" sz="8000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4. Feature Engineering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49023" y="2626360"/>
            <a:ext cx="11153051" cy="6443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Methods:</a:t>
            </a:r>
          </a:p>
          <a:p>
            <a:pPr algn="l" marL="1209039" indent="-403013" lvl="2">
              <a:lnSpc>
                <a:spcPts val="3919"/>
              </a:lnSpc>
              <a:buFont typeface="Arial"/>
              <a:buChar char="⚬"/>
            </a:pPr>
            <a:r>
              <a:rPr lang="en-US" b="true" sz="27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Bag of Words (BoW):</a:t>
            </a: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Represents text as a collection of unique words with their frequencies.</a:t>
            </a:r>
          </a:p>
          <a:p>
            <a:pPr algn="l">
              <a:lnSpc>
                <a:spcPts val="3919"/>
              </a:lnSpc>
            </a:pPr>
          </a:p>
          <a:p>
            <a:pPr algn="l" marL="1209039" indent="-403013" lvl="2">
              <a:lnSpc>
                <a:spcPts val="3919"/>
              </a:lnSpc>
              <a:buFont typeface="Arial"/>
              <a:buChar char="⚬"/>
            </a:pPr>
            <a:r>
              <a:rPr lang="en-US" b="true" sz="27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Word Embeddings:</a:t>
            </a: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Dense vector representations of words capturing their semantic meanings.                                Examples: Word2Vec, GloVe, FastText.</a:t>
            </a:r>
          </a:p>
          <a:p>
            <a:pPr algn="l">
              <a:lnSpc>
                <a:spcPts val="3919"/>
              </a:lnSpc>
            </a:pPr>
          </a:p>
          <a:p>
            <a:pPr algn="l" marL="1209039" indent="-403013" lvl="2">
              <a:lnSpc>
                <a:spcPts val="3919"/>
              </a:lnSpc>
              <a:buFont typeface="Arial"/>
              <a:buChar char="⚬"/>
            </a:pPr>
            <a:r>
              <a:rPr lang="en-US" b="true" sz="27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N-Grams:</a:t>
            </a: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Represents sequences of adjacent words (e.g., "bigram": two words like "machine learning").</a:t>
            </a:r>
          </a:p>
          <a:p>
            <a:pPr algn="l">
              <a:lnSpc>
                <a:spcPts val="3919"/>
              </a:lnSpc>
            </a:pPr>
          </a:p>
          <a:p>
            <a:pPr algn="l" marL="1209039" indent="-403013" lvl="2">
              <a:lnSpc>
                <a:spcPts val="3919"/>
              </a:lnSpc>
              <a:buFont typeface="Arial"/>
              <a:buChar char="⚬"/>
            </a:pPr>
            <a:r>
              <a:rPr lang="en-US" b="true" sz="27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Dependency Parsing:</a:t>
            </a: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Captures relationships between words in a sentence.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69212" y="255140"/>
            <a:ext cx="3874025" cy="9776720"/>
          </a:xfrm>
          <a:custGeom>
            <a:avLst/>
            <a:gdLst/>
            <a:ahLst/>
            <a:cxnLst/>
            <a:rect r="r" b="b" t="t" l="l"/>
            <a:pathLst>
              <a:path h="9776720" w="3874025">
                <a:moveTo>
                  <a:pt x="0" y="0"/>
                </a:moveTo>
                <a:lnTo>
                  <a:pt x="3874026" y="0"/>
                </a:lnTo>
                <a:lnTo>
                  <a:pt x="3874026" y="9776720"/>
                </a:lnTo>
                <a:lnTo>
                  <a:pt x="0" y="9776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0923" y="1492755"/>
            <a:ext cx="11631941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Apply machine learning or deep learning model for NLP task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0569" y="388490"/>
            <a:ext cx="11323404" cy="1078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80"/>
              </a:lnSpc>
            </a:pPr>
            <a:r>
              <a:rPr lang="en-US" sz="8000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5. Model Building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10923" y="2304154"/>
            <a:ext cx="11153051" cy="6939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Approaches:</a:t>
            </a:r>
          </a:p>
          <a:p>
            <a:pPr algn="l" marL="1209039" indent="-403013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Heuristic Models:</a:t>
            </a:r>
          </a:p>
          <a:p>
            <a:pPr algn="l" marL="1813558" indent="-453390" lvl="3">
              <a:lnSpc>
                <a:spcPts val="3919"/>
              </a:lnSpc>
              <a:buFont typeface="Arial"/>
              <a:buChar char="￭"/>
            </a:pP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Rule-based systems for specific patterns (e.g., regex for email detection).</a:t>
            </a:r>
          </a:p>
          <a:p>
            <a:pPr algn="l">
              <a:lnSpc>
                <a:spcPts val="3919"/>
              </a:lnSpc>
            </a:pPr>
          </a:p>
          <a:p>
            <a:pPr algn="l" marL="1209039" indent="-403013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Machine Learning Models:</a:t>
            </a:r>
          </a:p>
          <a:p>
            <a:pPr algn="l" marL="1813558" indent="-453390" lvl="3">
              <a:lnSpc>
                <a:spcPts val="3919"/>
              </a:lnSpc>
              <a:buFont typeface="Arial"/>
              <a:buChar char="￭"/>
            </a:pP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Naive Bayes, Support Vector Machines (SVM), Random Forests for classification tasks.</a:t>
            </a:r>
          </a:p>
          <a:p>
            <a:pPr algn="l">
              <a:lnSpc>
                <a:spcPts val="3919"/>
              </a:lnSpc>
            </a:pPr>
          </a:p>
          <a:p>
            <a:pPr algn="l" marL="1209039" indent="-403013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Deep Learning Models (Current Trend):</a:t>
            </a:r>
          </a:p>
          <a:p>
            <a:pPr algn="l" marL="1813558" indent="-453390" lvl="3">
              <a:lnSpc>
                <a:spcPts val="3919"/>
              </a:lnSpc>
              <a:buFont typeface="Arial"/>
              <a:buChar char="￭"/>
            </a:pP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RNNs, LSTMs, GRUs for sequence tasks like language modeling.</a:t>
            </a:r>
          </a:p>
          <a:p>
            <a:pPr algn="l" marL="1813558" indent="-453390" lvl="3">
              <a:lnSpc>
                <a:spcPts val="3919"/>
              </a:lnSpc>
              <a:buFont typeface="Arial"/>
              <a:buChar char="￭"/>
            </a:pP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Transformers (e.g., BERT, GPT) for context-aware modeling.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69212" y="255140"/>
            <a:ext cx="3874025" cy="9776720"/>
          </a:xfrm>
          <a:custGeom>
            <a:avLst/>
            <a:gdLst/>
            <a:ahLst/>
            <a:cxnLst/>
            <a:rect r="r" b="b" t="t" l="l"/>
            <a:pathLst>
              <a:path h="9776720" w="3874025">
                <a:moveTo>
                  <a:pt x="0" y="0"/>
                </a:moveTo>
                <a:lnTo>
                  <a:pt x="3874026" y="0"/>
                </a:lnTo>
                <a:lnTo>
                  <a:pt x="3874026" y="9776720"/>
                </a:lnTo>
                <a:lnTo>
                  <a:pt x="0" y="9776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0923" y="1378455"/>
            <a:ext cx="11631941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Assess the performance of the model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0569" y="388490"/>
            <a:ext cx="8323517" cy="1078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80"/>
              </a:lnSpc>
            </a:pPr>
            <a:r>
              <a:rPr lang="en-US" sz="8000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6. Evaluation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10923" y="2304154"/>
            <a:ext cx="11153051" cy="3967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Metrics:</a:t>
            </a:r>
          </a:p>
          <a:p>
            <a:pPr algn="l" marL="1209039" indent="-403013" lvl="2">
              <a:lnSpc>
                <a:spcPts val="3919"/>
              </a:lnSpc>
              <a:buFont typeface="Arial"/>
              <a:buChar char="⚬"/>
            </a:pPr>
            <a:r>
              <a:rPr lang="en-US" b="true" sz="27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Classification:</a:t>
            </a: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Accuracy, Precision, Recall, F1-score.</a:t>
            </a:r>
          </a:p>
          <a:p>
            <a:pPr algn="l">
              <a:lnSpc>
                <a:spcPts val="3919"/>
              </a:lnSpc>
            </a:pPr>
          </a:p>
          <a:p>
            <a:pPr algn="l" marL="1209039" indent="-403013" lvl="2">
              <a:lnSpc>
                <a:spcPts val="3919"/>
              </a:lnSpc>
              <a:buFont typeface="Arial"/>
              <a:buChar char="⚬"/>
            </a:pPr>
            <a:r>
              <a:rPr lang="en-US" b="true" sz="27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Sequence Tasks:</a:t>
            </a: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BLEU (for translation), ROUGE (for summarization).</a:t>
            </a:r>
          </a:p>
          <a:p>
            <a:pPr algn="l">
              <a:lnSpc>
                <a:spcPts val="3919"/>
              </a:lnSpc>
            </a:pPr>
          </a:p>
          <a:p>
            <a:pPr algn="l" marL="1209039" indent="-403013" lvl="2">
              <a:lnSpc>
                <a:spcPts val="3919"/>
              </a:lnSpc>
              <a:buFont typeface="Arial"/>
              <a:buChar char="⚬"/>
            </a:pPr>
            <a:r>
              <a:rPr lang="en-US" b="true" sz="27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Language Models:</a:t>
            </a: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Perplexity (how well the model predicts the next word).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69212" y="255140"/>
            <a:ext cx="3874025" cy="9776720"/>
          </a:xfrm>
          <a:custGeom>
            <a:avLst/>
            <a:gdLst/>
            <a:ahLst/>
            <a:cxnLst/>
            <a:rect r="r" b="b" t="t" l="l"/>
            <a:pathLst>
              <a:path h="9776720" w="3874025">
                <a:moveTo>
                  <a:pt x="0" y="0"/>
                </a:moveTo>
                <a:lnTo>
                  <a:pt x="3874026" y="0"/>
                </a:lnTo>
                <a:lnTo>
                  <a:pt x="3874026" y="9776720"/>
                </a:lnTo>
                <a:lnTo>
                  <a:pt x="0" y="9776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0923" y="1378455"/>
            <a:ext cx="11631941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Make the NLP model usable in production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0569" y="388490"/>
            <a:ext cx="8323517" cy="1078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80"/>
              </a:lnSpc>
            </a:pPr>
            <a:r>
              <a:rPr lang="en-US" sz="8000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7. Deployment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10923" y="2304154"/>
            <a:ext cx="11153051" cy="5453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Steps:</a:t>
            </a:r>
          </a:p>
          <a:p>
            <a:pPr algn="l" marL="1209039" indent="-403013" lvl="2">
              <a:lnSpc>
                <a:spcPts val="3919"/>
              </a:lnSpc>
              <a:buFont typeface="Arial"/>
              <a:buChar char="⚬"/>
            </a:pPr>
            <a:r>
              <a:rPr lang="en-US" b="true" sz="27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Export Model:</a:t>
            </a: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Save the model and associated files (e.g., tokenizer, embeddings).</a:t>
            </a:r>
          </a:p>
          <a:p>
            <a:pPr algn="l">
              <a:lnSpc>
                <a:spcPts val="3919"/>
              </a:lnSpc>
            </a:pPr>
          </a:p>
          <a:p>
            <a:pPr algn="l" marL="1209039" indent="-403013" lvl="2">
              <a:lnSpc>
                <a:spcPts val="3919"/>
              </a:lnSpc>
              <a:buFont typeface="Arial"/>
              <a:buChar char="⚬"/>
            </a:pPr>
            <a:r>
              <a:rPr lang="en-US" b="true" sz="27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Setup Input Pipeline:</a:t>
            </a: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Preprocess incoming data before prediction.</a:t>
            </a:r>
          </a:p>
          <a:p>
            <a:pPr algn="l">
              <a:lnSpc>
                <a:spcPts val="3919"/>
              </a:lnSpc>
            </a:pPr>
          </a:p>
          <a:p>
            <a:pPr algn="l" marL="1209039" indent="-403013" lvl="2">
              <a:lnSpc>
                <a:spcPts val="3919"/>
              </a:lnSpc>
              <a:buFont typeface="Arial"/>
              <a:buChar char="⚬"/>
            </a:pPr>
            <a:r>
              <a:rPr lang="en-US" b="true" sz="27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Inference Service:</a:t>
            </a: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Deploy APIs or web servers to serve predictions.</a:t>
            </a:r>
          </a:p>
          <a:p>
            <a:pPr algn="l">
              <a:lnSpc>
                <a:spcPts val="3919"/>
              </a:lnSpc>
            </a:pPr>
          </a:p>
          <a:p>
            <a:pPr algn="l" marL="1209039" indent="-403013" lvl="2">
              <a:lnSpc>
                <a:spcPts val="3919"/>
              </a:lnSpc>
              <a:buFont typeface="Arial"/>
              <a:buChar char="⚬"/>
            </a:pPr>
            <a:r>
              <a:rPr lang="en-US" b="true" sz="27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Monitoring:</a:t>
            </a: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Regularly track performance and retrain if needed.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4127" y="683475"/>
            <a:ext cx="16859746" cy="8920050"/>
            <a:chOff x="0" y="0"/>
            <a:chExt cx="4440427" cy="23493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0427" cy="2349314"/>
            </a:xfrm>
            <a:custGeom>
              <a:avLst/>
              <a:gdLst/>
              <a:ahLst/>
              <a:cxnLst/>
              <a:rect r="r" b="b" t="t" l="l"/>
              <a:pathLst>
                <a:path h="2349314" w="4440427">
                  <a:moveTo>
                    <a:pt x="15613" y="0"/>
                  </a:moveTo>
                  <a:lnTo>
                    <a:pt x="4424814" y="0"/>
                  </a:lnTo>
                  <a:cubicBezTo>
                    <a:pt x="4428955" y="0"/>
                    <a:pt x="4432926" y="1645"/>
                    <a:pt x="4435854" y="4573"/>
                  </a:cubicBezTo>
                  <a:cubicBezTo>
                    <a:pt x="4438782" y="7501"/>
                    <a:pt x="4440427" y="11472"/>
                    <a:pt x="4440427" y="15613"/>
                  </a:cubicBezTo>
                  <a:lnTo>
                    <a:pt x="4440427" y="2333701"/>
                  </a:lnTo>
                  <a:cubicBezTo>
                    <a:pt x="4440427" y="2337842"/>
                    <a:pt x="4438782" y="2341813"/>
                    <a:pt x="4435854" y="2344741"/>
                  </a:cubicBezTo>
                  <a:cubicBezTo>
                    <a:pt x="4432926" y="2347669"/>
                    <a:pt x="4428955" y="2349314"/>
                    <a:pt x="4424814" y="2349314"/>
                  </a:cubicBezTo>
                  <a:lnTo>
                    <a:pt x="15613" y="2349314"/>
                  </a:lnTo>
                  <a:cubicBezTo>
                    <a:pt x="11472" y="2349314"/>
                    <a:pt x="7501" y="2347669"/>
                    <a:pt x="4573" y="2344741"/>
                  </a:cubicBezTo>
                  <a:cubicBezTo>
                    <a:pt x="1645" y="2341813"/>
                    <a:pt x="0" y="2337842"/>
                    <a:pt x="0" y="2333701"/>
                  </a:cubicBezTo>
                  <a:lnTo>
                    <a:pt x="0" y="15613"/>
                  </a:lnTo>
                  <a:cubicBezTo>
                    <a:pt x="0" y="11472"/>
                    <a:pt x="1645" y="7501"/>
                    <a:pt x="4573" y="4573"/>
                  </a:cubicBezTo>
                  <a:cubicBezTo>
                    <a:pt x="7501" y="1645"/>
                    <a:pt x="11472" y="0"/>
                    <a:pt x="15613" y="0"/>
                  </a:cubicBezTo>
                  <a:close/>
                </a:path>
              </a:pathLst>
            </a:custGeom>
            <a:solidFill>
              <a:srgbClr val="383435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440427" cy="23969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740076" y="3409664"/>
            <a:ext cx="7677194" cy="3538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4"/>
              </a:lnSpc>
            </a:pPr>
            <a:r>
              <a:rPr lang="en-US" sz="9675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thank you for listening!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75495" y="1063912"/>
            <a:ext cx="7868505" cy="8159176"/>
          </a:xfrm>
          <a:custGeom>
            <a:avLst/>
            <a:gdLst/>
            <a:ahLst/>
            <a:cxnLst/>
            <a:rect r="r" b="b" t="t" l="l"/>
            <a:pathLst>
              <a:path h="8159176" w="7868505">
                <a:moveTo>
                  <a:pt x="0" y="0"/>
                </a:moveTo>
                <a:lnTo>
                  <a:pt x="7868505" y="0"/>
                </a:lnTo>
                <a:lnTo>
                  <a:pt x="7868505" y="8159176"/>
                </a:lnTo>
                <a:lnTo>
                  <a:pt x="0" y="8159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7403" y="2237997"/>
            <a:ext cx="15453194" cy="6437112"/>
          </a:xfrm>
          <a:custGeom>
            <a:avLst/>
            <a:gdLst/>
            <a:ahLst/>
            <a:cxnLst/>
            <a:rect r="r" b="b" t="t" l="l"/>
            <a:pathLst>
              <a:path h="6437112" w="15453194">
                <a:moveTo>
                  <a:pt x="0" y="0"/>
                </a:moveTo>
                <a:lnTo>
                  <a:pt x="15453194" y="0"/>
                </a:lnTo>
                <a:lnTo>
                  <a:pt x="15453194" y="6437112"/>
                </a:lnTo>
                <a:lnTo>
                  <a:pt x="0" y="6437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50" t="-48714" r="-4388" b="-16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434174" y="366399"/>
            <a:ext cx="10667221" cy="857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75"/>
              </a:lnSpc>
              <a:spcBef>
                <a:spcPct val="0"/>
              </a:spcBef>
            </a:pPr>
            <a:r>
              <a:rPr lang="en-US" sz="6312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How do LLM works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05682" y="2671384"/>
            <a:ext cx="7876636" cy="7185335"/>
          </a:xfrm>
          <a:custGeom>
            <a:avLst/>
            <a:gdLst/>
            <a:ahLst/>
            <a:cxnLst/>
            <a:rect r="r" b="b" t="t" l="l"/>
            <a:pathLst>
              <a:path h="7185335" w="7876636">
                <a:moveTo>
                  <a:pt x="0" y="0"/>
                </a:moveTo>
                <a:lnTo>
                  <a:pt x="7876636" y="0"/>
                </a:lnTo>
                <a:lnTo>
                  <a:pt x="7876636" y="7185335"/>
                </a:lnTo>
                <a:lnTo>
                  <a:pt x="0" y="71853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241" t="-65933" r="-183648" b="-2144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729584" y="397495"/>
            <a:ext cx="10667221" cy="857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75"/>
              </a:lnSpc>
              <a:spcBef>
                <a:spcPct val="0"/>
              </a:spcBef>
            </a:pPr>
            <a:r>
              <a:rPr lang="en-US" sz="6312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How do LLM works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172116" y="1751018"/>
            <a:ext cx="9943769" cy="527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6" indent="-313053" lvl="1">
              <a:lnSpc>
                <a:spcPts val="4349"/>
              </a:lnSpc>
              <a:spcBef>
                <a:spcPct val="0"/>
              </a:spcBef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 predict the next word we need large amounts of data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37177" y="1848755"/>
            <a:ext cx="8086553" cy="7677756"/>
            <a:chOff x="0" y="0"/>
            <a:chExt cx="1534553" cy="14569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34553" cy="1456977"/>
            </a:xfrm>
            <a:custGeom>
              <a:avLst/>
              <a:gdLst/>
              <a:ahLst/>
              <a:cxnLst/>
              <a:rect r="r" b="b" t="t" l="l"/>
              <a:pathLst>
                <a:path h="1456977" w="1534553">
                  <a:moveTo>
                    <a:pt x="32551" y="0"/>
                  </a:moveTo>
                  <a:lnTo>
                    <a:pt x="1502002" y="0"/>
                  </a:lnTo>
                  <a:cubicBezTo>
                    <a:pt x="1519979" y="0"/>
                    <a:pt x="1534553" y="14574"/>
                    <a:pt x="1534553" y="32551"/>
                  </a:cubicBezTo>
                  <a:lnTo>
                    <a:pt x="1534553" y="1424426"/>
                  </a:lnTo>
                  <a:cubicBezTo>
                    <a:pt x="1534553" y="1442404"/>
                    <a:pt x="1519979" y="1456977"/>
                    <a:pt x="1502002" y="1456977"/>
                  </a:cubicBezTo>
                  <a:lnTo>
                    <a:pt x="32551" y="1456977"/>
                  </a:lnTo>
                  <a:cubicBezTo>
                    <a:pt x="14574" y="1456977"/>
                    <a:pt x="0" y="1442404"/>
                    <a:pt x="0" y="1424426"/>
                  </a:cubicBezTo>
                  <a:lnTo>
                    <a:pt x="0" y="32551"/>
                  </a:lnTo>
                  <a:cubicBezTo>
                    <a:pt x="0" y="14574"/>
                    <a:pt x="14574" y="0"/>
                    <a:pt x="32551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34553" cy="1495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424055" y="1853977"/>
            <a:ext cx="8086553" cy="7677756"/>
            <a:chOff x="0" y="0"/>
            <a:chExt cx="1534553" cy="14569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34553" cy="1456977"/>
            </a:xfrm>
            <a:custGeom>
              <a:avLst/>
              <a:gdLst/>
              <a:ahLst/>
              <a:cxnLst/>
              <a:rect r="r" b="b" t="t" l="l"/>
              <a:pathLst>
                <a:path h="1456977" w="1534553">
                  <a:moveTo>
                    <a:pt x="32551" y="0"/>
                  </a:moveTo>
                  <a:lnTo>
                    <a:pt x="1502002" y="0"/>
                  </a:lnTo>
                  <a:cubicBezTo>
                    <a:pt x="1519979" y="0"/>
                    <a:pt x="1534553" y="14574"/>
                    <a:pt x="1534553" y="32551"/>
                  </a:cubicBezTo>
                  <a:lnTo>
                    <a:pt x="1534553" y="1424426"/>
                  </a:lnTo>
                  <a:cubicBezTo>
                    <a:pt x="1534553" y="1442404"/>
                    <a:pt x="1519979" y="1456977"/>
                    <a:pt x="1502002" y="1456977"/>
                  </a:cubicBezTo>
                  <a:lnTo>
                    <a:pt x="32551" y="1456977"/>
                  </a:lnTo>
                  <a:cubicBezTo>
                    <a:pt x="14574" y="1456977"/>
                    <a:pt x="0" y="1442404"/>
                    <a:pt x="0" y="1424426"/>
                  </a:cubicBezTo>
                  <a:lnTo>
                    <a:pt x="0" y="32551"/>
                  </a:lnTo>
                  <a:cubicBezTo>
                    <a:pt x="0" y="14574"/>
                    <a:pt x="14574" y="0"/>
                    <a:pt x="32551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34553" cy="1495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003803" y="3958848"/>
          <a:ext cx="7315200" cy="4733925"/>
        </p:xfrm>
        <a:graphic>
          <a:graphicData uri="http://schemas.openxmlformats.org/drawingml/2006/table">
            <a:tbl>
              <a:tblPr/>
              <a:tblGrid>
                <a:gridCol w="3657600"/>
                <a:gridCol w="3657600"/>
              </a:tblGrid>
              <a:tr h="10274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Purpose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Text Generation (NLG)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234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Directionality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Unidirectional (left-to-right)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95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Primary Use Cases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Text generation, Summarization, 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Code generation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234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Key Strength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Generating coherent, human-like text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1359156" y="2196963"/>
            <a:ext cx="6642595" cy="1265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51"/>
              </a:lnSpc>
              <a:spcBef>
                <a:spcPct val="0"/>
              </a:spcBef>
            </a:pPr>
            <a:r>
              <a:rPr lang="en-US" b="true" sz="3886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Generative Pre-Trained Transformer (GPT)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0806" y="652501"/>
            <a:ext cx="8975721" cy="857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75"/>
              </a:lnSpc>
              <a:spcBef>
                <a:spcPct val="0"/>
              </a:spcBef>
            </a:pPr>
            <a:r>
              <a:rPr lang="en-US" sz="6312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Popular LLM model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1229" y="8976369"/>
            <a:ext cx="4167609" cy="507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7"/>
              </a:lnSpc>
              <a:spcBef>
                <a:spcPct val="0"/>
              </a:spcBef>
            </a:pPr>
            <a:r>
              <a:rPr lang="en-US" sz="2805">
                <a:solidFill>
                  <a:srgbClr val="000000"/>
                </a:solidFill>
                <a:latin typeface="Intro Rust"/>
                <a:ea typeface="Intro Rust"/>
                <a:cs typeface="Intro Rust"/>
                <a:sym typeface="Intro Rust"/>
              </a:rPr>
              <a:t>Developed by OpenAI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74437" y="8996338"/>
            <a:ext cx="4167609" cy="497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98"/>
              </a:lnSpc>
              <a:spcBef>
                <a:spcPct val="0"/>
              </a:spcBef>
            </a:pPr>
            <a:r>
              <a:rPr lang="en-US" sz="2732">
                <a:solidFill>
                  <a:srgbClr val="000000"/>
                </a:solidFill>
                <a:latin typeface="Intro Rust"/>
                <a:ea typeface="Intro Rust"/>
                <a:cs typeface="Intro Rust"/>
                <a:sym typeface="Intro Rust"/>
              </a:rPr>
              <a:t>Developed by Google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75945" y="1901511"/>
            <a:ext cx="7982773" cy="1903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51"/>
              </a:lnSpc>
              <a:spcBef>
                <a:spcPct val="0"/>
              </a:spcBef>
            </a:pPr>
            <a:r>
              <a:rPr lang="en-US" b="true" sz="3886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Bidirectional Encoder Representations from Transformer (BERT)</a:t>
            </a:r>
          </a:p>
        </p:txBody>
      </p:sp>
      <p:graphicFrame>
        <p:nvGraphicFramePr>
          <p:cNvPr name="Table 14" id="14"/>
          <p:cNvGraphicFramePr>
            <a:graphicFrameLocks noGrp="true"/>
          </p:cNvGraphicFramePr>
          <p:nvPr/>
        </p:nvGraphicFramePr>
        <p:xfrm>
          <a:off x="9809731" y="3958848"/>
          <a:ext cx="7315200" cy="5067300"/>
        </p:xfrm>
        <a:graphic>
          <a:graphicData uri="http://schemas.openxmlformats.org/drawingml/2006/table">
            <a:tbl>
              <a:tblPr/>
              <a:tblGrid>
                <a:gridCol w="3657600"/>
                <a:gridCol w="3657600"/>
              </a:tblGrid>
              <a:tr h="102689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Purpose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Text Understanding (NLU)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228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Directionality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Bidirectional (context from both sides)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87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Primary Use Cases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Text classification, Question answering, Named entity recognition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87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Key Strength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Understanding contextual relationships between words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17974" y="2694002"/>
            <a:ext cx="5428594" cy="5428594"/>
          </a:xfrm>
          <a:custGeom>
            <a:avLst/>
            <a:gdLst/>
            <a:ahLst/>
            <a:cxnLst/>
            <a:rect r="r" b="b" t="t" l="l"/>
            <a:pathLst>
              <a:path h="5428594" w="5428594">
                <a:moveTo>
                  <a:pt x="0" y="0"/>
                </a:moveTo>
                <a:lnTo>
                  <a:pt x="5428594" y="0"/>
                </a:lnTo>
                <a:lnTo>
                  <a:pt x="5428594" y="5428593"/>
                </a:lnTo>
                <a:lnTo>
                  <a:pt x="0" y="5428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5800" y="2242188"/>
            <a:ext cx="8025323" cy="625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Deep learning model that utilizes </a:t>
            </a:r>
            <a:r>
              <a:rPr lang="en-US" b="true" sz="2799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self-attention mechanism</a:t>
            </a:r>
            <a:r>
              <a:rPr lang="en-US" sz="27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.</a:t>
            </a:r>
          </a:p>
          <a:p>
            <a:pPr algn="l">
              <a:lnSpc>
                <a:spcPts val="4199"/>
              </a:lnSpc>
            </a:pP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Build on </a:t>
            </a:r>
            <a:r>
              <a:rPr lang="en-US" b="true" sz="2799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encoder-decoder </a:t>
            </a:r>
            <a:r>
              <a:rPr lang="en-US" sz="27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architecture, both encoder and decoder are composed of a series of layers that utilize</a:t>
            </a:r>
            <a:r>
              <a:rPr lang="en-US" b="true" sz="2799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self-attention mechanisms and feed-forward neural networks</a:t>
            </a:r>
            <a:r>
              <a:rPr lang="en-US" sz="27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.</a:t>
            </a:r>
          </a:p>
          <a:p>
            <a:pPr algn="l">
              <a:lnSpc>
                <a:spcPts val="4199"/>
              </a:lnSpc>
            </a:pPr>
          </a:p>
          <a:p>
            <a:pPr algn="l" marL="604519" indent="-302260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Enables the model to </a:t>
            </a:r>
            <a:r>
              <a:rPr lang="en-US" b="true" sz="2799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process input data in parallel</a:t>
            </a:r>
            <a:r>
              <a:rPr lang="en-US" sz="27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, thus it is highly efficient for tasks involving sequential data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5800" y="639199"/>
            <a:ext cx="15891921" cy="1078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80"/>
              </a:lnSpc>
            </a:pPr>
            <a:r>
              <a:rPr lang="en-US" sz="8000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Transformer Architecture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60671" y="2313357"/>
            <a:ext cx="8653314" cy="5840987"/>
          </a:xfrm>
          <a:custGeom>
            <a:avLst/>
            <a:gdLst/>
            <a:ahLst/>
            <a:cxnLst/>
            <a:rect r="r" b="b" t="t" l="l"/>
            <a:pathLst>
              <a:path h="5840987" w="8653314">
                <a:moveTo>
                  <a:pt x="0" y="0"/>
                </a:moveTo>
                <a:lnTo>
                  <a:pt x="8653315" y="0"/>
                </a:lnTo>
                <a:lnTo>
                  <a:pt x="8653315" y="5840987"/>
                </a:lnTo>
                <a:lnTo>
                  <a:pt x="0" y="5840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82037" y="371792"/>
            <a:ext cx="15748904" cy="1045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78"/>
              </a:lnSpc>
            </a:pPr>
            <a:r>
              <a:rPr lang="en-US" sz="7800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Transformer architecture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82037" y="3115490"/>
            <a:ext cx="8206461" cy="416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</a:t>
            </a:r>
            <a:r>
              <a:rPr lang="en-US" b="true" sz="2799" strike="noStrike" u="none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ncoder </a:t>
            </a:r>
          </a:p>
          <a:p>
            <a:pPr algn="l" marL="1209039" indent="-403013" lvl="2">
              <a:lnSpc>
                <a:spcPts val="4199"/>
              </a:lnSpc>
              <a:spcBef>
                <a:spcPct val="0"/>
              </a:spcBef>
              <a:buFont typeface="Arial"/>
              <a:buChar char="⚬"/>
            </a:pPr>
            <a:r>
              <a:rPr lang="en-US" sz="2799" strike="noStrike" u="none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Takes in input and outputs a </a:t>
            </a:r>
            <a:r>
              <a:rPr lang="en-US" sz="2799" strike="noStrike" u="none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matrix representation</a:t>
            </a:r>
            <a:r>
              <a:rPr lang="en-US" sz="2799" strike="noStrike" u="none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of that input. 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</a:p>
          <a:p>
            <a:pPr algn="l" marL="604519" indent="-302260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99" strike="noStrike" u="none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</a:t>
            </a:r>
            <a:r>
              <a:rPr lang="en-US" b="true" sz="2799" strike="noStrike" u="none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ecoder </a:t>
            </a:r>
          </a:p>
          <a:p>
            <a:pPr algn="l" marL="1209039" indent="-403013" lvl="2">
              <a:lnSpc>
                <a:spcPts val="4199"/>
              </a:lnSpc>
              <a:spcBef>
                <a:spcPct val="0"/>
              </a:spcBef>
              <a:buFont typeface="Arial"/>
              <a:buChar char="⚬"/>
            </a:pPr>
            <a:r>
              <a:rPr lang="en-US" sz="2799" strike="noStrike" u="none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Takes in that encoded representation and iteratively generates an output.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89236" y="2623129"/>
            <a:ext cx="8653314" cy="5840987"/>
          </a:xfrm>
          <a:custGeom>
            <a:avLst/>
            <a:gdLst/>
            <a:ahLst/>
            <a:cxnLst/>
            <a:rect r="r" b="b" t="t" l="l"/>
            <a:pathLst>
              <a:path h="5840987" w="8653314">
                <a:moveTo>
                  <a:pt x="0" y="0"/>
                </a:moveTo>
                <a:lnTo>
                  <a:pt x="8653315" y="0"/>
                </a:lnTo>
                <a:lnTo>
                  <a:pt x="8653315" y="5840987"/>
                </a:lnTo>
                <a:lnTo>
                  <a:pt x="0" y="5840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82037" y="371792"/>
            <a:ext cx="15748904" cy="1045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78"/>
              </a:lnSpc>
            </a:pPr>
            <a:r>
              <a:rPr lang="en-US" sz="7800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Transformer architecture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4593" y="1786050"/>
            <a:ext cx="8739407" cy="8351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</a:t>
            </a:r>
            <a:r>
              <a:rPr lang="en-US" sz="2799" strike="noStrike" u="none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ncoder and decoder consist of a stack of multiple layers (same number of layers for each).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</a:p>
          <a:p>
            <a:pPr algn="l" marL="604519" indent="-302260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strike="noStrike" u="none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All encoders have the same structure, processing input sequentially from one layer to the next.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</a:p>
          <a:p>
            <a:pPr algn="l" marL="604519" indent="-302260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strike="noStrike" u="none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All decoders also share the same structure, receiving input from:</a:t>
            </a:r>
          </a:p>
          <a:p>
            <a:pPr algn="l" marL="1209039" indent="-403013" lvl="2">
              <a:lnSpc>
                <a:spcPts val="4199"/>
              </a:lnSpc>
              <a:spcBef>
                <a:spcPct val="0"/>
              </a:spcBef>
              <a:buFont typeface="Arial"/>
              <a:buChar char="⚬"/>
            </a:pPr>
            <a:r>
              <a:rPr lang="en-US" sz="2799" strike="noStrike" u="none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The </a:t>
            </a:r>
            <a:r>
              <a:rPr lang="en-US" b="true" sz="2799" strike="noStrike" u="none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last encoder</a:t>
            </a:r>
            <a:r>
              <a:rPr lang="en-US" sz="2799" strike="noStrike" u="none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layer.</a:t>
            </a:r>
          </a:p>
          <a:p>
            <a:pPr algn="l" marL="1209039" indent="-403013" lvl="2">
              <a:lnSpc>
                <a:spcPts val="4199"/>
              </a:lnSpc>
              <a:spcBef>
                <a:spcPct val="0"/>
              </a:spcBef>
              <a:buFont typeface="Arial"/>
              <a:buChar char="⚬"/>
            </a:pPr>
            <a:r>
              <a:rPr lang="en-US" sz="2799" strike="noStrike" u="none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The </a:t>
            </a:r>
            <a:r>
              <a:rPr lang="en-US" b="true" sz="2799" strike="noStrike" u="none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previous decoder</a:t>
            </a:r>
            <a:r>
              <a:rPr lang="en-US" sz="2799" strike="noStrike" u="none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layer.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</a:p>
          <a:p>
            <a:pPr algn="l" marL="604519" indent="-302260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strike="noStrike" u="none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The number of layers (N layers) can be adjusted based on the model's requirements.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DAGYHuBa3EI</dc:identifier>
  <dcterms:modified xsi:type="dcterms:W3CDTF">2011-08-01T06:04:30Z</dcterms:modified>
  <cp:revision>1</cp:revision>
  <dc:title>Large Language Model</dc:title>
</cp:coreProperties>
</file>